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oboto"/>
      <p:regular r:id="rId14"/>
      <p:bold r:id="rId15"/>
      <p:italic r:id="rId16"/>
      <p:boldItalic r:id="rId17"/>
    </p:embeddedFont>
    <p:embeddedFont>
      <p:font typeface="Lato"/>
      <p:regular r:id="rId18"/>
      <p:bold r:id="rId19"/>
      <p:italic r:id="rId20"/>
      <p:boldItalic r:id="rId21"/>
    </p:embeddedFont>
    <p:embeddedFont>
      <p:font typeface="Roboto Light"/>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22" Type="http://schemas.openxmlformats.org/officeDocument/2006/relationships/font" Target="fonts/RobotoLight-regular.fntdata"/><Relationship Id="rId21" Type="http://schemas.openxmlformats.org/officeDocument/2006/relationships/font" Target="fonts/Lato-boldItalic.fntdata"/><Relationship Id="rId24" Type="http://schemas.openxmlformats.org/officeDocument/2006/relationships/font" Target="fonts/RobotoLight-italic.fntdata"/><Relationship Id="rId23" Type="http://schemas.openxmlformats.org/officeDocument/2006/relationships/font" Target="fonts/Roboto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Roboto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19" Type="http://schemas.openxmlformats.org/officeDocument/2006/relationships/font" Target="fonts/Lato-bold.fntdata"/><Relationship Id="rId1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867ed8e1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867ed8e1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867ed8e19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867ed8e19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67ed8e19b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67ed8e19b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67ed8e19b_0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67ed8e19b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867ed8e19b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867ed8e19b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867ed8e19b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867ed8e19b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67ed8e19b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67ed8e19b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Fourth Branch of Government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Reimagining our Government</a:t>
            </a:r>
            <a:endParaRPr sz="1800"/>
          </a:p>
          <a:p>
            <a:pPr indent="0" lvl="0" marL="0" rtl="0" algn="ctr">
              <a:spcBef>
                <a:spcPts val="0"/>
              </a:spcBef>
              <a:spcAft>
                <a:spcPts val="0"/>
              </a:spcAft>
              <a:buNone/>
            </a:pPr>
            <a:r>
              <a:t/>
            </a:r>
            <a:endParaRPr sz="1800"/>
          </a:p>
          <a:p>
            <a:pPr indent="0" lvl="0" marL="0" rtl="0" algn="ctr">
              <a:spcBef>
                <a:spcPts val="0"/>
              </a:spcBef>
              <a:spcAft>
                <a:spcPts val="0"/>
              </a:spcAft>
              <a:buNone/>
            </a:pPr>
            <a:r>
              <a:rPr lang="en" sz="1800"/>
              <a:t>Author: Marie Gagnon</a:t>
            </a:r>
            <a:endParaRPr sz="1800"/>
          </a:p>
        </p:txBody>
      </p:sp>
      <p:sp>
        <p:nvSpPr>
          <p:cNvPr id="56" name="Google Shape;56;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Quick Review</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On the following slide, use the graphic organizer to review how our United States government is organized.  Using class notes, readings, and any other resources available to you, complete the graphic organizer as best you can.  You will be able to type directly into the organizer.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idx="1" type="body"/>
          </p:nvPr>
        </p:nvSpPr>
        <p:spPr>
          <a:xfrm>
            <a:off x="1249763" y="4538400"/>
            <a:ext cx="5998800" cy="60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How is our government organized? List the duties of each branch in the spaces provided.</a:t>
            </a:r>
            <a:endParaRPr/>
          </a:p>
        </p:txBody>
      </p:sp>
      <p:grpSp>
        <p:nvGrpSpPr>
          <p:cNvPr id="68" name="Google Shape;68;p15"/>
          <p:cNvGrpSpPr/>
          <p:nvPr/>
        </p:nvGrpSpPr>
        <p:grpSpPr>
          <a:xfrm>
            <a:off x="165633" y="1631498"/>
            <a:ext cx="8790841" cy="1441843"/>
            <a:chOff x="1431325" y="2473842"/>
            <a:chExt cx="6566700" cy="670500"/>
          </a:xfrm>
        </p:grpSpPr>
        <p:sp>
          <p:nvSpPr>
            <p:cNvPr id="69" name="Google Shape;69;p15"/>
            <p:cNvSpPr/>
            <p:nvPr/>
          </p:nvSpPr>
          <p:spPr>
            <a:xfrm rot="-5400000">
              <a:off x="4644475" y="-209208"/>
              <a:ext cx="670500" cy="6036600"/>
            </a:xfrm>
            <a:prstGeom prst="roundRect">
              <a:avLst>
                <a:gd fmla="val 50000" name="adj"/>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txBox="1"/>
            <p:nvPr/>
          </p:nvSpPr>
          <p:spPr>
            <a:xfrm>
              <a:off x="535013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71" name="Google Shape;71;p15"/>
            <p:cNvSpPr txBox="1"/>
            <p:nvPr/>
          </p:nvSpPr>
          <p:spPr>
            <a:xfrm>
              <a:off x="274468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72" name="Google Shape;72;p15"/>
            <p:cNvSpPr/>
            <p:nvPr/>
          </p:nvSpPr>
          <p:spPr>
            <a:xfrm rot="-5400000">
              <a:off x="1751875" y="2153292"/>
              <a:ext cx="670500" cy="1311600"/>
            </a:xfrm>
            <a:prstGeom prst="roundRect">
              <a:avLst>
                <a:gd fmla="val 50000" name="adj"/>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a:off x="1587212" y="2616792"/>
              <a:ext cx="1046400" cy="395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oboto Light"/>
                  <a:ea typeface="Roboto Light"/>
                  <a:cs typeface="Roboto Light"/>
                  <a:sym typeface="Roboto Light"/>
                </a:rPr>
                <a:t>Executive</a:t>
              </a:r>
              <a:endParaRPr sz="1800">
                <a:solidFill>
                  <a:srgbClr val="FFFFFF"/>
                </a:solidFill>
                <a:latin typeface="Roboto Light"/>
                <a:ea typeface="Roboto Light"/>
                <a:cs typeface="Roboto Light"/>
                <a:sym typeface="Roboto Light"/>
              </a:endParaRPr>
            </a:p>
          </p:txBody>
        </p:sp>
        <p:cxnSp>
          <p:nvCxnSpPr>
            <p:cNvPr id="74" name="Google Shape;74;p15"/>
            <p:cNvCxnSpPr/>
            <p:nvPr/>
          </p:nvCxnSpPr>
          <p:spPr>
            <a:xfrm>
              <a:off x="5209891" y="2585784"/>
              <a:ext cx="0" cy="444600"/>
            </a:xfrm>
            <a:prstGeom prst="straightConnector1">
              <a:avLst/>
            </a:prstGeom>
            <a:noFill/>
            <a:ln cap="flat" cmpd="sng" w="9525">
              <a:solidFill>
                <a:srgbClr val="FFFFFF"/>
              </a:solidFill>
              <a:prstDash val="dot"/>
              <a:round/>
              <a:headEnd len="sm" w="sm" type="none"/>
              <a:tailEnd len="sm" w="sm" type="none"/>
            </a:ln>
          </p:spPr>
        </p:cxnSp>
      </p:grpSp>
      <p:grpSp>
        <p:nvGrpSpPr>
          <p:cNvPr id="75" name="Google Shape;75;p15"/>
          <p:cNvGrpSpPr/>
          <p:nvPr/>
        </p:nvGrpSpPr>
        <p:grpSpPr>
          <a:xfrm>
            <a:off x="165633" y="166475"/>
            <a:ext cx="8790841" cy="1441843"/>
            <a:chOff x="1431325" y="2473842"/>
            <a:chExt cx="6566700" cy="670500"/>
          </a:xfrm>
        </p:grpSpPr>
        <p:sp>
          <p:nvSpPr>
            <p:cNvPr id="76" name="Google Shape;76;p15"/>
            <p:cNvSpPr/>
            <p:nvPr/>
          </p:nvSpPr>
          <p:spPr>
            <a:xfrm rot="-5400000">
              <a:off x="4644475" y="-209208"/>
              <a:ext cx="670500" cy="6036600"/>
            </a:xfrm>
            <a:prstGeom prst="roundRect">
              <a:avLst>
                <a:gd fmla="val 50000" name="adj"/>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txBox="1"/>
            <p:nvPr/>
          </p:nvSpPr>
          <p:spPr>
            <a:xfrm>
              <a:off x="535013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78" name="Google Shape;78;p15"/>
            <p:cNvSpPr txBox="1"/>
            <p:nvPr/>
          </p:nvSpPr>
          <p:spPr>
            <a:xfrm>
              <a:off x="274468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79" name="Google Shape;79;p15"/>
            <p:cNvSpPr/>
            <p:nvPr/>
          </p:nvSpPr>
          <p:spPr>
            <a:xfrm rot="-5400000">
              <a:off x="1751875" y="2153292"/>
              <a:ext cx="670500" cy="1311600"/>
            </a:xfrm>
            <a:prstGeom prst="roundRect">
              <a:avLst>
                <a:gd fmla="val 50000" name="adj"/>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5"/>
            <p:cNvSpPr/>
            <p:nvPr/>
          </p:nvSpPr>
          <p:spPr>
            <a:xfrm>
              <a:off x="1587212" y="2616792"/>
              <a:ext cx="1046400" cy="395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oboto Light"/>
                  <a:ea typeface="Roboto Light"/>
                  <a:cs typeface="Roboto Light"/>
                  <a:sym typeface="Roboto Light"/>
                </a:rPr>
                <a:t>Legislative</a:t>
              </a:r>
              <a:endParaRPr sz="1800">
                <a:solidFill>
                  <a:srgbClr val="FFFFFF"/>
                </a:solidFill>
                <a:latin typeface="Roboto Light"/>
                <a:ea typeface="Roboto Light"/>
                <a:cs typeface="Roboto Light"/>
                <a:sym typeface="Roboto Light"/>
              </a:endParaRPr>
            </a:p>
            <a:p>
              <a:pPr indent="0" lvl="0" marL="0" rtl="0" algn="l">
                <a:spcBef>
                  <a:spcPts val="0"/>
                </a:spcBef>
                <a:spcAft>
                  <a:spcPts val="0"/>
                </a:spcAft>
                <a:buNone/>
              </a:pPr>
              <a:r>
                <a:t/>
              </a:r>
              <a:endParaRPr sz="1800">
                <a:solidFill>
                  <a:srgbClr val="FFFFFF"/>
                </a:solidFill>
                <a:latin typeface="Roboto Light"/>
                <a:ea typeface="Roboto Light"/>
                <a:cs typeface="Roboto Light"/>
                <a:sym typeface="Roboto Light"/>
              </a:endParaRPr>
            </a:p>
          </p:txBody>
        </p:sp>
        <p:cxnSp>
          <p:nvCxnSpPr>
            <p:cNvPr id="81" name="Google Shape;81;p15"/>
            <p:cNvCxnSpPr/>
            <p:nvPr/>
          </p:nvCxnSpPr>
          <p:spPr>
            <a:xfrm>
              <a:off x="5209891" y="2585784"/>
              <a:ext cx="0" cy="444600"/>
            </a:xfrm>
            <a:prstGeom prst="straightConnector1">
              <a:avLst/>
            </a:prstGeom>
            <a:noFill/>
            <a:ln cap="flat" cmpd="sng" w="9525">
              <a:solidFill>
                <a:srgbClr val="FFFFFF"/>
              </a:solidFill>
              <a:prstDash val="dot"/>
              <a:round/>
              <a:headEnd len="sm" w="sm" type="none"/>
              <a:tailEnd len="sm" w="sm" type="none"/>
            </a:ln>
          </p:spPr>
        </p:cxnSp>
      </p:grpSp>
      <p:grpSp>
        <p:nvGrpSpPr>
          <p:cNvPr id="82" name="Google Shape;82;p15"/>
          <p:cNvGrpSpPr/>
          <p:nvPr/>
        </p:nvGrpSpPr>
        <p:grpSpPr>
          <a:xfrm>
            <a:off x="165633" y="3096522"/>
            <a:ext cx="8790841" cy="1441843"/>
            <a:chOff x="1431325" y="2473842"/>
            <a:chExt cx="6566700" cy="670500"/>
          </a:xfrm>
        </p:grpSpPr>
        <p:sp>
          <p:nvSpPr>
            <p:cNvPr id="83" name="Google Shape;83;p15"/>
            <p:cNvSpPr/>
            <p:nvPr/>
          </p:nvSpPr>
          <p:spPr>
            <a:xfrm rot="-5400000">
              <a:off x="4644475" y="-209208"/>
              <a:ext cx="670500" cy="6036600"/>
            </a:xfrm>
            <a:prstGeom prst="roundRect">
              <a:avLst>
                <a:gd fmla="val 50000" name="adj"/>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txBox="1"/>
            <p:nvPr/>
          </p:nvSpPr>
          <p:spPr>
            <a:xfrm>
              <a:off x="535013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85" name="Google Shape;85;p15"/>
            <p:cNvSpPr txBox="1"/>
            <p:nvPr/>
          </p:nvSpPr>
          <p:spPr>
            <a:xfrm>
              <a:off x="2744681" y="2473842"/>
              <a:ext cx="2337900" cy="657000"/>
            </a:xfrm>
            <a:prstGeom prst="rect">
              <a:avLst/>
            </a:prstGeom>
            <a:no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rgbClr val="FFFFFF"/>
                </a:buClr>
                <a:buSzPts val="800"/>
                <a:buFont typeface="Roboto"/>
                <a:buChar char="●"/>
              </a:pPr>
              <a:r>
                <a:rPr lang="en" sz="800">
                  <a:solidFill>
                    <a:srgbClr val="FFFFFF"/>
                  </a:solidFill>
                  <a:latin typeface="Roboto"/>
                  <a:ea typeface="Roboto"/>
                  <a:cs typeface="Roboto"/>
                  <a:sym typeface="Roboto"/>
                </a:rPr>
                <a:t>[type here]</a:t>
              </a:r>
              <a:endParaRPr sz="800">
                <a:solidFill>
                  <a:srgbClr val="FFFFFF"/>
                </a:solidFill>
                <a:latin typeface="Roboto"/>
                <a:ea typeface="Roboto"/>
                <a:cs typeface="Roboto"/>
                <a:sym typeface="Roboto"/>
              </a:endParaRPr>
            </a:p>
          </p:txBody>
        </p:sp>
        <p:sp>
          <p:nvSpPr>
            <p:cNvPr id="86" name="Google Shape;86;p15"/>
            <p:cNvSpPr/>
            <p:nvPr/>
          </p:nvSpPr>
          <p:spPr>
            <a:xfrm rot="-5400000">
              <a:off x="1751875" y="2153292"/>
              <a:ext cx="670500" cy="1311600"/>
            </a:xfrm>
            <a:prstGeom prst="roundRect">
              <a:avLst>
                <a:gd fmla="val 50000" name="adj"/>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1605850" y="2616793"/>
              <a:ext cx="1027800" cy="395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oboto Light"/>
                  <a:ea typeface="Roboto Light"/>
                  <a:cs typeface="Roboto Light"/>
                  <a:sym typeface="Roboto Light"/>
                </a:rPr>
                <a:t>Judicial</a:t>
              </a:r>
              <a:endParaRPr sz="1800">
                <a:solidFill>
                  <a:srgbClr val="FFFFFF"/>
                </a:solidFill>
                <a:latin typeface="Roboto Light"/>
                <a:ea typeface="Roboto Light"/>
                <a:cs typeface="Roboto Light"/>
                <a:sym typeface="Roboto Light"/>
              </a:endParaRPr>
            </a:p>
          </p:txBody>
        </p:sp>
        <p:cxnSp>
          <p:nvCxnSpPr>
            <p:cNvPr id="88" name="Google Shape;88;p15"/>
            <p:cNvCxnSpPr/>
            <p:nvPr/>
          </p:nvCxnSpPr>
          <p:spPr>
            <a:xfrm>
              <a:off x="5209891" y="2585784"/>
              <a:ext cx="0" cy="444600"/>
            </a:xfrm>
            <a:prstGeom prst="straightConnector1">
              <a:avLst/>
            </a:prstGeom>
            <a:noFill/>
            <a:ln cap="flat" cmpd="sng" w="9525">
              <a:solidFill>
                <a:srgbClr val="FFFFFF"/>
              </a:solidFill>
              <a:prstDash val="dot"/>
              <a:round/>
              <a:headEnd len="sm" w="sm" type="none"/>
              <a:tailEnd len="sm" w="sm" type="none"/>
            </a:ln>
          </p:spPr>
        </p:cxn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would a fourth branch do?</a:t>
            </a:r>
            <a:endParaRPr/>
          </a:p>
        </p:txBody>
      </p:sp>
      <p:sp>
        <p:nvSpPr>
          <p:cNvPr id="94" name="Google Shape;9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the constitution was written three branches of government were created to operate in accordance with the checks and balances. However, American society has evolved since the constitution was ratified in 1787. Perhaps a fourth branch of government could address this evolution and improve how our government addresses modern problems. What responsibilities of governance would belong to this hypothetical fourth branch of government?</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Essay Assignment</a:t>
            </a:r>
            <a:endParaRPr/>
          </a:p>
        </p:txBody>
      </p:sp>
      <p:sp>
        <p:nvSpPr>
          <p:cNvPr id="100" name="Google Shape;10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will write an essay explaining how this new branch would improve government outcomes for Americans. Consider the following:</a:t>
            </a:r>
            <a:endParaRPr/>
          </a:p>
          <a:p>
            <a:pPr indent="-342900" lvl="0" marL="457200" rtl="0" algn="l">
              <a:spcBef>
                <a:spcPts val="1600"/>
              </a:spcBef>
              <a:spcAft>
                <a:spcPts val="0"/>
              </a:spcAft>
              <a:buSzPts val="1800"/>
              <a:buChar char="●"/>
            </a:pPr>
            <a:r>
              <a:rPr lang="en"/>
              <a:t>How would the new branch be approved?</a:t>
            </a:r>
            <a:endParaRPr/>
          </a:p>
          <a:p>
            <a:pPr indent="-342900" lvl="0" marL="457200" rtl="0" algn="l">
              <a:spcBef>
                <a:spcPts val="0"/>
              </a:spcBef>
              <a:spcAft>
                <a:spcPts val="0"/>
              </a:spcAft>
              <a:buSzPts val="1800"/>
              <a:buChar char="●"/>
            </a:pPr>
            <a:r>
              <a:rPr lang="en"/>
              <a:t>What would the new branch be responsible for?</a:t>
            </a:r>
            <a:endParaRPr/>
          </a:p>
          <a:p>
            <a:pPr indent="-342900" lvl="0" marL="457200" rtl="0" algn="l">
              <a:spcBef>
                <a:spcPts val="0"/>
              </a:spcBef>
              <a:spcAft>
                <a:spcPts val="0"/>
              </a:spcAft>
              <a:buSzPts val="1800"/>
              <a:buChar char="●"/>
            </a:pPr>
            <a:r>
              <a:rPr lang="en"/>
              <a:t>How would checks and balances ensure that your new branch would not become too powerful?</a:t>
            </a:r>
            <a:endParaRPr/>
          </a:p>
          <a:p>
            <a:pPr indent="-342900" lvl="0" marL="457200" rtl="0" algn="l">
              <a:spcBef>
                <a:spcPts val="0"/>
              </a:spcBef>
              <a:spcAft>
                <a:spcPts val="0"/>
              </a:spcAft>
              <a:buSzPts val="1800"/>
              <a:buChar char="●"/>
            </a:pPr>
            <a:r>
              <a:rPr lang="en"/>
              <a:t>Which people would comprise and lead this new branch?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quick walkthrough...</a:t>
            </a:r>
            <a:endParaRPr/>
          </a:p>
        </p:txBody>
      </p:sp>
      <p:sp>
        <p:nvSpPr>
          <p:cNvPr id="106" name="Google Shape;106;p1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Paragraph 1: Introduction</a:t>
            </a:r>
            <a:endParaRPr u="sng"/>
          </a:p>
          <a:p>
            <a:pPr indent="0" lvl="0" marL="0" rtl="0" algn="l">
              <a:spcBef>
                <a:spcPts val="1600"/>
              </a:spcBef>
              <a:spcAft>
                <a:spcPts val="0"/>
              </a:spcAft>
              <a:buClr>
                <a:schemeClr val="dk1"/>
              </a:buClr>
              <a:buSzPts val="1100"/>
              <a:buFont typeface="Arial"/>
              <a:buNone/>
            </a:pPr>
            <a:r>
              <a:rPr lang="en"/>
              <a:t>Please include the basics of your branch such as the name of your branch and the head of the branch (if there is one).  Also include a very brief description of the various responsibilities of your branch, and why it is important to amend the Constitution to include it.</a:t>
            </a:r>
            <a:endParaRPr/>
          </a:p>
          <a:p>
            <a:pPr indent="0" lvl="0" marL="0" rtl="0" algn="l">
              <a:spcBef>
                <a:spcPts val="1600"/>
              </a:spcBef>
              <a:spcAft>
                <a:spcPts val="1600"/>
              </a:spcAft>
              <a:buNone/>
            </a:pPr>
            <a:r>
              <a:t/>
            </a:r>
            <a:endParaRPr/>
          </a:p>
        </p:txBody>
      </p:sp>
      <p:sp>
        <p:nvSpPr>
          <p:cNvPr id="107" name="Google Shape;107;p1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Paragraph 2: Membership/personnel</a:t>
            </a:r>
            <a:endParaRPr u="sng"/>
          </a:p>
          <a:p>
            <a:pPr indent="0" lvl="0" marL="0" rtl="0" algn="l">
              <a:spcBef>
                <a:spcPts val="1600"/>
              </a:spcBef>
              <a:spcAft>
                <a:spcPts val="1600"/>
              </a:spcAft>
              <a:buNone/>
            </a:pPr>
            <a:r>
              <a:rPr lang="en"/>
              <a:t>Please include the head of your branch and other members, various departments and agencies, etc.  What is the process for a person to become a member of the branch?  What are the qualifications a member needs?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continued...</a:t>
            </a:r>
            <a:endParaRPr/>
          </a:p>
        </p:txBody>
      </p:sp>
      <p:sp>
        <p:nvSpPr>
          <p:cNvPr id="113" name="Google Shape;113;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Paragraph 3: Responsibilities</a:t>
            </a:r>
            <a:endParaRPr u="sng"/>
          </a:p>
          <a:p>
            <a:pPr indent="0" lvl="0" marL="0" rtl="0" algn="l">
              <a:spcBef>
                <a:spcPts val="1600"/>
              </a:spcBef>
              <a:spcAft>
                <a:spcPts val="1600"/>
              </a:spcAft>
              <a:buNone/>
            </a:pPr>
            <a:r>
              <a:rPr lang="en"/>
              <a:t>Why is this branch separate from the other three? What is it about the responsibilities of this branch that deem it worthy of excision from the executive, legislative, and judicial?  Provide examples of how this branch will be a working part of our federal government.</a:t>
            </a:r>
            <a:endParaRPr/>
          </a:p>
        </p:txBody>
      </p:sp>
      <p:sp>
        <p:nvSpPr>
          <p:cNvPr id="114" name="Google Shape;114;p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Paragraph 4: Checks and Balances</a:t>
            </a:r>
            <a:endParaRPr u="sng"/>
          </a:p>
          <a:p>
            <a:pPr indent="0" lvl="0" marL="0" rtl="0" algn="l">
              <a:spcBef>
                <a:spcPts val="1600"/>
              </a:spcBef>
              <a:spcAft>
                <a:spcPts val="0"/>
              </a:spcAft>
              <a:buClr>
                <a:schemeClr val="dk1"/>
              </a:buClr>
              <a:buSzPts val="1100"/>
              <a:buFont typeface="Arial"/>
              <a:buNone/>
            </a:pPr>
            <a:r>
              <a:rPr lang="en"/>
              <a:t>How will this branch check the others and how will the other branches check it to maintain a balance of power among the branches?</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...concluded.</a:t>
            </a:r>
            <a:endParaRPr/>
          </a:p>
        </p:txBody>
      </p:sp>
      <p:sp>
        <p:nvSpPr>
          <p:cNvPr id="120" name="Google Shape;120;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Paragraph 5: Conclusion</a:t>
            </a:r>
            <a:endParaRPr u="sng"/>
          </a:p>
          <a:p>
            <a:pPr indent="0" lvl="0" marL="0" rtl="0" algn="l">
              <a:spcBef>
                <a:spcPts val="1600"/>
              </a:spcBef>
              <a:spcAft>
                <a:spcPts val="0"/>
              </a:spcAft>
              <a:buClr>
                <a:schemeClr val="dk1"/>
              </a:buClr>
              <a:buSzPts val="1100"/>
              <a:buFont typeface="Arial"/>
              <a:buNone/>
            </a:pPr>
            <a:r>
              <a:rPr lang="en"/>
              <a:t>Please review the description of your branch and why it makes our government better for all US citizens.</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