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Federant"/>
      <p:regular r:id="rId27"/>
    </p:embeddedFont>
    <p:embeddedFont>
      <p:font typeface="Courgette"/>
      <p:regular r:id="rId28"/>
    </p:embeddedFont>
    <p:embeddedFont>
      <p:font typeface="Happy Monkey"/>
      <p:regular r:id="rId29"/>
    </p:embeddedFont>
    <p:embeddedFont>
      <p:font typeface="Averia Sans Libre"/>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rtha Madsen"/>
  <p:cmAuthor clrIdx="1" id="1" initials="" lastIdx="1" name="New Hampshire's Kid Governo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Courgette-regular.fntdata"/><Relationship Id="rId27" Type="http://schemas.openxmlformats.org/officeDocument/2006/relationships/font" Target="fonts/Federant-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HappyMonkey-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AveriaSansLibre-bold.fntdata"/><Relationship Id="rId30" Type="http://schemas.openxmlformats.org/officeDocument/2006/relationships/font" Target="fonts/AveriaSansLibre-regular.fntdata"/><Relationship Id="rId11" Type="http://schemas.openxmlformats.org/officeDocument/2006/relationships/slide" Target="slides/slide4.xml"/><Relationship Id="rId33" Type="http://schemas.openxmlformats.org/officeDocument/2006/relationships/font" Target="fonts/AveriaSansLibre-boldItalic.fntdata"/><Relationship Id="rId10" Type="http://schemas.openxmlformats.org/officeDocument/2006/relationships/slide" Target="slides/slide3.xml"/><Relationship Id="rId32" Type="http://schemas.openxmlformats.org/officeDocument/2006/relationships/font" Target="fonts/AveriaSansLibre-italic.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09-12T18:32:03.560">
    <p:pos x="196" y="725"/>
    <p:text>Please add in the requirement that the president must have been born in the US. Article 2 of the Constitution</p:text>
  </p:cm>
  <p:cm authorId="1" idx="1" dt="2020-09-12T18:32:03.560">
    <p:pos x="196" y="725"/>
    <p:text>All set
Sent from my iPhone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9690ff1b8a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g9690ff1b8a_0_2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690ff1b8a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690ff1b8a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690ff1b8a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g9690ff1b8a_0_3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9690ff1b8a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g9690ff1b8a_0_3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9690ff1b8a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g9690ff1b8a_0_4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9690ff1b8a_0_4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9690ff1b8a_0_4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9690ff1b8a_0_5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9690ff1b8a_0_5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9690ff1b8a_0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9690ff1b8a_0_5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690ff1b8a_0_6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9690ff1b8a_0_6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9690ff1b8a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9690ff1b8a_0_7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9690ff1b8a_0_7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9690ff1b8a_0_7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9690ff1b8a_0_8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g9690ff1b8a_0_8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9690ff1b8a_0_8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9690ff1b8a_0_8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6ba267ab1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6ba267ab1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96ba267ab1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96ba267ab1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96ba267ab1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96ba267ab1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96ba267ab1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96ba267ab1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96ba267ab1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96ba267ab1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8" name="Shape 58"/>
        <p:cNvGrpSpPr/>
        <p:nvPr/>
      </p:nvGrpSpPr>
      <p:grpSpPr>
        <a:xfrm>
          <a:off x="0" y="0"/>
          <a:ext cx="0" cy="0"/>
          <a:chOff x="0" y="0"/>
          <a:chExt cx="0" cy="0"/>
        </a:xfrm>
      </p:grpSpPr>
      <p:sp>
        <p:nvSpPr>
          <p:cNvPr id="59" name="Google Shape;59;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60" name="Google Shape;60;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64" name="Google Shape;6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A4C2F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A4C2F4"/>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nhcivics.org/curriculum-library/win-the-white-hous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comments" Target="../comments/comment1.xml"/><Relationship Id="rId4" Type="http://schemas.openxmlformats.org/officeDocument/2006/relationships/image" Target="../media/image14.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youtube.com/watch?v=N708P-A45D0" TargetMode="External"/><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hyperlink" Target="http://www.youtube.com/watch?v=2nwRiuh1Cug" TargetMode="External"/><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www.viewpure.com/_95I_1rZiIs?start=0&amp;end=0" TargetMode="External"/><Relationship Id="rId4" Type="http://schemas.openxmlformats.org/officeDocument/2006/relationships/image" Target="../media/image9.png"/><Relationship Id="rId5" Type="http://schemas.openxmlformats.org/officeDocument/2006/relationships/hyperlink" Target="http://www.viewpure.com/TBrjuFj3rSU?start=0&amp;end=0" TargetMode="External"/><Relationship Id="rId6" Type="http://schemas.openxmlformats.org/officeDocument/2006/relationships/image" Target="../media/image1.jpg"/><Relationship Id="rId7" Type="http://schemas.openxmlformats.org/officeDocument/2006/relationships/hyperlink" Target="http://www.viewpure.com/ojELcKHdwvA?start=0&amp;end=0" TargetMode="External"/><Relationship Id="rId8"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hyperlink" Target="http://www.viewpure.com/5zZkStOXI4o?start=0&amp;end=0" TargetMode="External"/><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hyperlink" Target="http://www.youtube.com/watch?v=oyIFqf3XH24" TargetMode="External"/><Relationship Id="rId6"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hyperlink" Target="https://www.c-span.org/video/?c41322/user-clip-clip-electoral-vote-count-certification" TargetMode="Externa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www.history.com/topics/us-presidents/john-f-kennedy/videos/inaugural-address-john-f-kennedy" TargetMode="Externa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1" Type="http://schemas.openxmlformats.org/officeDocument/2006/relationships/hyperlink" Target="https://www.amalgamatedbank.com/amalgamated-bank-teams-rock-vote" TargetMode="External"/><Relationship Id="rId10" Type="http://schemas.openxmlformats.org/officeDocument/2006/relationships/hyperlink" Target="https://www.askideas.com/media/65/November-8-2016-Election-Day-In-United-States.jpg" TargetMode="External"/><Relationship Id="rId13" Type="http://schemas.openxmlformats.org/officeDocument/2006/relationships/hyperlink" Target="http://swh.schoolworkhelper.netdna-cdn.com/wp-content/uploads/2010/08/electoral-college-map.gif?x37075" TargetMode="External"/><Relationship Id="rId12" Type="http://schemas.openxmlformats.org/officeDocument/2006/relationships/hyperlink" Target="https://caffeinatedthoughts.com/wp-content/uploads/2016/07/Screenshot-2016-07-22-18.40.17-1024x608.png" TargetMode="External"/><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http://www.kids.gov" TargetMode="External"/><Relationship Id="rId4" Type="http://schemas.openxmlformats.org/officeDocument/2006/relationships/hyperlink" Target="http://www.123rf.com/clipart-vector/primary_election.html" TargetMode="External"/><Relationship Id="rId9" Type="http://schemas.openxmlformats.org/officeDocument/2006/relationships/hyperlink" Target="http://www.allthingsclipart.com/03/election.day.04.jpg" TargetMode="External"/><Relationship Id="rId15" Type="http://schemas.openxmlformats.org/officeDocument/2006/relationships/hyperlink" Target="http://s.hswstatic.com/gif/us-electoral-college-1.jpg" TargetMode="External"/><Relationship Id="rId14" Type="http://schemas.openxmlformats.org/officeDocument/2006/relationships/hyperlink" Target="http://www.paretopolitics.com/uploads/4/7/0/9/47091401/452559287_orig.png" TargetMode="External"/><Relationship Id="rId16" Type="http://schemas.openxmlformats.org/officeDocument/2006/relationships/hyperlink" Target="http://static.guim.co.uk/sys-images/Guardian/Pix/pictures/2013/1/21/1358795319262/Obama-inauguration-010.jpg" TargetMode="External"/><Relationship Id="rId5" Type="http://schemas.openxmlformats.org/officeDocument/2006/relationships/hyperlink" Target="http://www.bradfitzpatrick.com/magazine-illustration-spot-illustrations/new-hampshire-primary-election-fever-illustration/" TargetMode="External"/><Relationship Id="rId6" Type="http://schemas.openxmlformats.org/officeDocument/2006/relationships/hyperlink" Target="http://framework.latimes.com/2012/09/03/1960-democratic-national-convention-in-los-angeles/" TargetMode="External"/><Relationship Id="rId7" Type="http://schemas.openxmlformats.org/officeDocument/2006/relationships/hyperlink" Target="http://www.wvculture.org/history/1960presidentialcampaign/images/jfkdoc060.html" TargetMode="External"/><Relationship Id="rId8" Type="http://schemas.openxmlformats.org/officeDocument/2006/relationships/hyperlink" Target="https://mediaplanet.azureedge.net/images/318/53018/social-2016-trump-hil.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www.youtube.com/watch?v=a2DUZpaLhfE" TargetMode="Externa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www.icivics.org/games/win-white-hous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hyperlink" Target="https://safeyoutube.net/w/N5DL"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3.png"/><Relationship Id="rId4" Type="http://schemas.openxmlformats.org/officeDocument/2006/relationships/hyperlink" Target="https://drive.google.com/file/d/1uMoKIVXCsLVdgsXBfUBSdQDqfvvDnYJx/view?usp=sharing" TargetMode="External"/><Relationship Id="rId9"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hyperlink" Target="https://www.storylineonline.net/books/if-i-ran-for-president/" TargetMode="External"/><Relationship Id="rId7" Type="http://schemas.openxmlformats.org/officeDocument/2006/relationships/image" Target="../media/image26.png"/><Relationship Id="rId8" Type="http://schemas.openxmlformats.org/officeDocument/2006/relationships/hyperlink" Target="https://drive.google.com/file/d/1ocFEvpqw-NgbDQNHUMWuWAQaGghzR3Hu/view?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 name="Shape 98"/>
        <p:cNvGrpSpPr/>
        <p:nvPr/>
      </p:nvGrpSpPr>
      <p:grpSpPr>
        <a:xfrm>
          <a:off x="0" y="0"/>
          <a:ext cx="0" cy="0"/>
          <a:chOff x="0" y="0"/>
          <a:chExt cx="0" cy="0"/>
        </a:xfrm>
      </p:grpSpPr>
      <p:sp>
        <p:nvSpPr>
          <p:cNvPr id="99" name="Google Shape;99;p25"/>
          <p:cNvSpPr txBox="1"/>
          <p:nvPr/>
        </p:nvSpPr>
        <p:spPr>
          <a:xfrm>
            <a:off x="0" y="86750"/>
            <a:ext cx="8626200" cy="34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Teacher Notes: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i="1" lang="en" sz="1650">
                <a:solidFill>
                  <a:srgbClr val="565656"/>
                </a:solidFill>
              </a:rPr>
              <a:t>Purpose: </a:t>
            </a:r>
            <a:r>
              <a:rPr lang="en" sz="1650">
                <a:solidFill>
                  <a:srgbClr val="565656"/>
                </a:solidFill>
              </a:rPr>
              <a:t>In this lesson, students learn the complexities of the election process, with a focus on the electoral college and its effect on the campaign process. Students play "Win the White House" from iCivics after an introduction to the electoral college.</a:t>
            </a:r>
            <a:endParaRPr sz="1650">
              <a:solidFill>
                <a:srgbClr val="565656"/>
              </a:solidFill>
            </a:endParaRPr>
          </a:p>
          <a:p>
            <a:pPr indent="0" lvl="0" marL="0" rtl="0" algn="l">
              <a:lnSpc>
                <a:spcPct val="115000"/>
              </a:lnSpc>
              <a:spcBef>
                <a:spcPts val="0"/>
              </a:spcBef>
              <a:spcAft>
                <a:spcPts val="0"/>
              </a:spcAft>
              <a:buNone/>
            </a:pPr>
            <a:r>
              <a:rPr lang="en" sz="1650">
                <a:solidFill>
                  <a:srgbClr val="565656"/>
                </a:solidFill>
              </a:rPr>
              <a:t>Explain the electoral process (primary and general elections, Electoral College)</a:t>
            </a:r>
            <a:endParaRPr sz="1650">
              <a:solidFill>
                <a:srgbClr val="565656"/>
              </a:solidFill>
            </a:endParaRPr>
          </a:p>
          <a:p>
            <a:pPr indent="0" lvl="0" marL="0" rtl="0" algn="l">
              <a:lnSpc>
                <a:spcPct val="115000"/>
              </a:lnSpc>
              <a:spcBef>
                <a:spcPts val="0"/>
              </a:spcBef>
              <a:spcAft>
                <a:spcPts val="0"/>
              </a:spcAft>
              <a:buNone/>
            </a:pPr>
            <a:r>
              <a:rPr lang="en" sz="1650">
                <a:solidFill>
                  <a:srgbClr val="565656"/>
                </a:solidFill>
              </a:rPr>
              <a:t>Identify the influence of the media in forming public opinion Analyze how parts of a whole interact to produce outcomes in complex systems</a:t>
            </a:r>
            <a:endParaRPr sz="1650">
              <a:solidFill>
                <a:srgbClr val="565656"/>
              </a:solidFill>
            </a:endParaRPr>
          </a:p>
          <a:p>
            <a:pPr indent="0" lvl="0" marL="0" rtl="0" algn="l">
              <a:lnSpc>
                <a:spcPct val="115000"/>
              </a:lnSpc>
              <a:spcBef>
                <a:spcPts val="0"/>
              </a:spcBef>
              <a:spcAft>
                <a:spcPts val="0"/>
              </a:spcAft>
              <a:buNone/>
            </a:pPr>
            <a:r>
              <a:rPr lang="en" sz="1650">
                <a:solidFill>
                  <a:srgbClr val="565656"/>
                </a:solidFill>
              </a:rPr>
              <a:t>(A teacher account for </a:t>
            </a:r>
            <a:r>
              <a:rPr i="1" lang="en" sz="1650" u="sng">
                <a:solidFill>
                  <a:srgbClr val="565656"/>
                </a:solidFill>
              </a:rPr>
              <a:t>Win the White House</a:t>
            </a:r>
            <a:r>
              <a:rPr lang="en" sz="1650">
                <a:solidFill>
                  <a:srgbClr val="565656"/>
                </a:solidFill>
              </a:rPr>
              <a:t> allows you full access to all of the iCivics resources contained on the site—including lesson plans and the Drafting Board tools which cannot be viewed by students. Once you’ve signed up, you can establish virtual classrooms, send out assignments, track student progress, and manage class discussions) The lesson can be found in the link below.)</a:t>
            </a:r>
            <a:endParaRPr sz="1650">
              <a:solidFill>
                <a:srgbClr val="565656"/>
              </a:solidFill>
            </a:endParaRPr>
          </a:p>
          <a:p>
            <a:pPr indent="0" lvl="0" marL="0" rtl="0" algn="l">
              <a:lnSpc>
                <a:spcPct val="115000"/>
              </a:lnSpc>
              <a:spcBef>
                <a:spcPts val="0"/>
              </a:spcBef>
              <a:spcAft>
                <a:spcPts val="0"/>
              </a:spcAft>
              <a:buNone/>
            </a:pPr>
            <a:r>
              <a:t/>
            </a:r>
            <a:endParaRPr sz="1650">
              <a:solidFill>
                <a:srgbClr val="565656"/>
              </a:solidFill>
            </a:endParaRPr>
          </a:p>
          <a:p>
            <a:pPr indent="0" lvl="0" marL="0" rtl="0" algn="l">
              <a:lnSpc>
                <a:spcPct val="115000"/>
              </a:lnSpc>
              <a:spcBef>
                <a:spcPts val="0"/>
              </a:spcBef>
              <a:spcAft>
                <a:spcPts val="0"/>
              </a:spcAft>
              <a:buNone/>
            </a:pPr>
            <a:r>
              <a:rPr b="1" lang="en" sz="1650">
                <a:solidFill>
                  <a:srgbClr val="565656"/>
                </a:solidFill>
              </a:rPr>
              <a:t>Click here for the original lesson. </a:t>
            </a:r>
            <a:endParaRPr sz="1650">
              <a:solidFill>
                <a:srgbClr val="565656"/>
              </a:solidFill>
            </a:endParaRPr>
          </a:p>
          <a:p>
            <a:pPr indent="0" lvl="0" marL="0" rtl="0" algn="l">
              <a:spcBef>
                <a:spcPts val="0"/>
              </a:spcBef>
              <a:spcAft>
                <a:spcPts val="0"/>
              </a:spcAft>
              <a:buNone/>
            </a:pPr>
            <a:r>
              <a:rPr lang="en" sz="1650" u="sng">
                <a:solidFill>
                  <a:schemeClr val="hlink"/>
                </a:solidFill>
                <a:hlinkClick r:id="rId3"/>
              </a:rPr>
              <a:t>Win the White House</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T</a:t>
            </a:r>
            <a:r>
              <a:rPr b="1" lang="en" sz="1650">
                <a:solidFill>
                  <a:srgbClr val="565656"/>
                </a:solidFill>
              </a:rPr>
              <a:t>his lesson has been adapted for students participating in a remote/hybrid model.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
                <a:solidFill>
                  <a:srgbClr val="1155CC"/>
                </a:solidFill>
              </a:rPr>
              <a:t>Becoming President</a:t>
            </a:r>
            <a:endParaRPr>
              <a:solidFill>
                <a:srgbClr val="1155CC"/>
              </a:solidFill>
            </a:endParaRPr>
          </a:p>
        </p:txBody>
      </p:sp>
      <p:sp>
        <p:nvSpPr>
          <p:cNvPr id="105" name="Google Shape;105;p2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a:solidFill>
                  <a:srgbClr val="CC0000"/>
                </a:solidFill>
              </a:rPr>
              <a:t>The Election  Process</a:t>
            </a:r>
            <a:endParaRPr>
              <a:solidFill>
                <a:srgbClr val="CC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7"/>
          <p:cNvPicPr preferRelativeResize="0"/>
          <p:nvPr/>
        </p:nvPicPr>
        <p:blipFill rotWithShape="1">
          <a:blip r:embed="rId3">
            <a:alphaModFix/>
          </a:blip>
          <a:srcRect b="0" l="0" r="0" t="0"/>
          <a:stretch/>
        </p:blipFill>
        <p:spPr>
          <a:xfrm>
            <a:off x="979100" y="243151"/>
            <a:ext cx="7335976" cy="465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A61C00"/>
                </a:solidFill>
                <a:latin typeface="Courgette"/>
                <a:ea typeface="Courgette"/>
                <a:cs typeface="Courgette"/>
                <a:sym typeface="Courgette"/>
              </a:rPr>
              <a:t>Initial Requirements</a:t>
            </a:r>
            <a:endParaRPr sz="3000">
              <a:solidFill>
                <a:srgbClr val="A61C00"/>
              </a:solidFill>
              <a:latin typeface="Courgette"/>
              <a:ea typeface="Courgette"/>
              <a:cs typeface="Courgette"/>
              <a:sym typeface="Courgette"/>
            </a:endParaRPr>
          </a:p>
        </p:txBody>
      </p:sp>
      <p:sp>
        <p:nvSpPr>
          <p:cNvPr id="116" name="Google Shape;116;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t>     			</a:t>
            </a:r>
            <a:r>
              <a:rPr lang="en" sz="3000">
                <a:solidFill>
                  <a:srgbClr val="1155CC"/>
                </a:solidFill>
                <a:latin typeface="Happy Monkey"/>
                <a:ea typeface="Happy Monkey"/>
                <a:cs typeface="Happy Monkey"/>
                <a:sym typeface="Happy Monkey"/>
              </a:rPr>
              <a:t>35 Years old</a:t>
            </a:r>
            <a:endParaRPr sz="3000">
              <a:solidFill>
                <a:srgbClr val="1155CC"/>
              </a:solidFill>
              <a:latin typeface="Happy Monkey"/>
              <a:ea typeface="Happy Monkey"/>
              <a:cs typeface="Happy Monkey"/>
              <a:sym typeface="Happy Monkey"/>
            </a:endParaRPr>
          </a:p>
          <a:p>
            <a:pPr indent="0" lvl="0" marL="0" rtl="0" algn="l">
              <a:lnSpc>
                <a:spcPct val="115000"/>
              </a:lnSpc>
              <a:spcBef>
                <a:spcPts val="1600"/>
              </a:spcBef>
              <a:spcAft>
                <a:spcPts val="0"/>
              </a:spcAft>
              <a:buSzPts val="1800"/>
              <a:buNone/>
            </a:pPr>
            <a:r>
              <a:rPr lang="en" sz="3000">
                <a:solidFill>
                  <a:srgbClr val="1155CC"/>
                </a:solidFill>
                <a:latin typeface="Happy Monkey"/>
                <a:ea typeface="Happy Monkey"/>
                <a:cs typeface="Happy Monkey"/>
                <a:sym typeface="Happy Monkey"/>
              </a:rPr>
              <a:t>			Born in the U.S.A.</a:t>
            </a:r>
            <a:endParaRPr sz="3000">
              <a:solidFill>
                <a:srgbClr val="1155CC"/>
              </a:solidFill>
              <a:latin typeface="Happy Monkey"/>
              <a:ea typeface="Happy Monkey"/>
              <a:cs typeface="Happy Monkey"/>
              <a:sym typeface="Happy Monkey"/>
            </a:endParaRPr>
          </a:p>
          <a:p>
            <a:pPr indent="0" lvl="0" marL="0" rtl="0" algn="l">
              <a:lnSpc>
                <a:spcPct val="115000"/>
              </a:lnSpc>
              <a:spcBef>
                <a:spcPts val="1600"/>
              </a:spcBef>
              <a:spcAft>
                <a:spcPts val="1600"/>
              </a:spcAft>
              <a:buSzPts val="1800"/>
              <a:buNone/>
            </a:pPr>
            <a:r>
              <a:rPr lang="en" sz="3000">
                <a:solidFill>
                  <a:srgbClr val="1155CC"/>
                </a:solidFill>
                <a:latin typeface="Happy Monkey"/>
                <a:ea typeface="Happy Monkey"/>
                <a:cs typeface="Happy Monkey"/>
                <a:sym typeface="Happy Monkey"/>
              </a:rPr>
              <a:t>			U.S.A. Citizen/Resident of U.S. for 14 years</a:t>
            </a:r>
            <a:endParaRPr sz="3000">
              <a:solidFill>
                <a:srgbClr val="1155CC"/>
              </a:solidFill>
              <a:latin typeface="Happy Monkey"/>
              <a:ea typeface="Happy Monkey"/>
              <a:cs typeface="Happy Monkey"/>
              <a:sym typeface="Happy Monkey"/>
            </a:endParaRPr>
          </a:p>
        </p:txBody>
      </p:sp>
      <p:pic>
        <p:nvPicPr>
          <p:cNvPr id="117" name="Google Shape;117;p28"/>
          <p:cNvPicPr preferRelativeResize="0"/>
          <p:nvPr/>
        </p:nvPicPr>
        <p:blipFill rotWithShape="1">
          <a:blip r:embed="rId4">
            <a:alphaModFix/>
          </a:blip>
          <a:srcRect b="0" l="0" r="0" t="0"/>
          <a:stretch/>
        </p:blipFill>
        <p:spPr>
          <a:xfrm>
            <a:off x="998798" y="1152475"/>
            <a:ext cx="585591" cy="572700"/>
          </a:xfrm>
          <a:prstGeom prst="rect">
            <a:avLst/>
          </a:prstGeom>
          <a:noFill/>
          <a:ln>
            <a:noFill/>
          </a:ln>
        </p:spPr>
      </p:pic>
      <p:pic>
        <p:nvPicPr>
          <p:cNvPr id="118" name="Google Shape;118;p28"/>
          <p:cNvPicPr preferRelativeResize="0"/>
          <p:nvPr/>
        </p:nvPicPr>
        <p:blipFill rotWithShape="1">
          <a:blip r:embed="rId4">
            <a:alphaModFix/>
          </a:blip>
          <a:srcRect b="0" l="0" r="0" t="0"/>
          <a:stretch/>
        </p:blipFill>
        <p:spPr>
          <a:xfrm>
            <a:off x="1022148" y="1956750"/>
            <a:ext cx="585591" cy="572700"/>
          </a:xfrm>
          <a:prstGeom prst="rect">
            <a:avLst/>
          </a:prstGeom>
          <a:noFill/>
          <a:ln>
            <a:noFill/>
          </a:ln>
        </p:spPr>
      </p:pic>
      <p:pic>
        <p:nvPicPr>
          <p:cNvPr id="119" name="Google Shape;119;p28"/>
          <p:cNvPicPr preferRelativeResize="0"/>
          <p:nvPr/>
        </p:nvPicPr>
        <p:blipFill rotWithShape="1">
          <a:blip r:embed="rId4">
            <a:alphaModFix/>
          </a:blip>
          <a:srcRect b="0" l="0" r="0" t="0"/>
          <a:stretch/>
        </p:blipFill>
        <p:spPr>
          <a:xfrm>
            <a:off x="1022148" y="2690550"/>
            <a:ext cx="585591" cy="572700"/>
          </a:xfrm>
          <a:prstGeom prst="rect">
            <a:avLst/>
          </a:prstGeom>
          <a:noFill/>
          <a:ln>
            <a:noFill/>
          </a:ln>
        </p:spPr>
      </p:pic>
      <p:pic>
        <p:nvPicPr>
          <p:cNvPr id="120" name="Google Shape;120;p28"/>
          <p:cNvPicPr preferRelativeResize="0"/>
          <p:nvPr/>
        </p:nvPicPr>
        <p:blipFill rotWithShape="1">
          <a:blip r:embed="rId5">
            <a:alphaModFix/>
          </a:blip>
          <a:srcRect b="0" l="0" r="0" t="0"/>
          <a:stretch/>
        </p:blipFill>
        <p:spPr>
          <a:xfrm>
            <a:off x="5378397" y="586325"/>
            <a:ext cx="3303281" cy="2104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#1</a:t>
            </a:r>
            <a:endParaRPr sz="3000">
              <a:solidFill>
                <a:srgbClr val="85200C"/>
              </a:solidFill>
              <a:latin typeface="Courgette"/>
              <a:ea typeface="Courgette"/>
              <a:cs typeface="Courgette"/>
              <a:sym typeface="Courgette"/>
            </a:endParaRPr>
          </a:p>
        </p:txBody>
      </p:sp>
      <p:sp>
        <p:nvSpPr>
          <p:cNvPr id="126" name="Google Shape;126;p29"/>
          <p:cNvSpPr txBox="1"/>
          <p:nvPr>
            <p:ph idx="1" type="body"/>
          </p:nvPr>
        </p:nvSpPr>
        <p:spPr>
          <a:xfrm>
            <a:off x="311700" y="9238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Spring of the year BEFORE an election:</a:t>
            </a:r>
            <a:endParaRPr sz="3000">
              <a:solidFill>
                <a:srgbClr val="1155CC"/>
              </a:solidFill>
              <a:latin typeface="Happy Monkey"/>
              <a:ea typeface="Happy Monkey"/>
              <a:cs typeface="Happy Monkey"/>
              <a:sym typeface="Happy Monkey"/>
            </a:endParaRPr>
          </a:p>
          <a:p>
            <a:pPr indent="0" lvl="0" marL="0" rtl="0" algn="l">
              <a:lnSpc>
                <a:spcPct val="115000"/>
              </a:lnSpc>
              <a:spcBef>
                <a:spcPts val="1600"/>
              </a:spcBef>
              <a:spcAft>
                <a:spcPts val="0"/>
              </a:spcAft>
              <a:buSzPts val="1800"/>
              <a:buNone/>
            </a:pPr>
            <a:r>
              <a:rPr lang="en" sz="2600">
                <a:solidFill>
                  <a:srgbClr val="CC0000"/>
                </a:solidFill>
                <a:latin typeface="Happy Monkey"/>
                <a:ea typeface="Happy Monkey"/>
                <a:cs typeface="Happy Monkey"/>
                <a:sym typeface="Happy Monkey"/>
              </a:rPr>
              <a:t>Candidates announce intentions to run for the office of President of the United States</a:t>
            </a:r>
            <a:endParaRPr sz="2600">
              <a:solidFill>
                <a:srgbClr val="CC0000"/>
              </a:solidFill>
              <a:latin typeface="Happy Monkey"/>
              <a:ea typeface="Happy Monkey"/>
              <a:cs typeface="Happy Monkey"/>
              <a:sym typeface="Happy Monkey"/>
            </a:endParaRPr>
          </a:p>
          <a:p>
            <a:pPr indent="0" lvl="0" marL="0" rtl="0" algn="l">
              <a:lnSpc>
                <a:spcPct val="115000"/>
              </a:lnSpc>
              <a:spcBef>
                <a:spcPts val="1600"/>
              </a:spcBef>
              <a:spcAft>
                <a:spcPts val="1600"/>
              </a:spcAft>
              <a:buSzPts val="1800"/>
              <a:buNone/>
            </a:pPr>
            <a:r>
              <a:t/>
            </a:r>
            <a:endParaRPr sz="2600">
              <a:solidFill>
                <a:srgbClr val="CC0000"/>
              </a:solidFill>
              <a:latin typeface="Happy Monkey"/>
              <a:ea typeface="Happy Monkey"/>
              <a:cs typeface="Happy Monkey"/>
              <a:sym typeface="Happy Monkey"/>
            </a:endParaRPr>
          </a:p>
        </p:txBody>
      </p:sp>
      <p:pic>
        <p:nvPicPr>
          <p:cNvPr descr="The former secretary of state announced her second presidential campaign in a video released online." id="127" name="Google Shape;127;p29" title="Hillary Clinton's 2016 Presidential Campaign Announcement (OFFICIAL)">
            <a:hlinkClick r:id="rId3"/>
          </p:cNvPr>
          <p:cNvPicPr preferRelativeResize="0"/>
          <p:nvPr/>
        </p:nvPicPr>
        <p:blipFill rotWithShape="1">
          <a:blip r:embed="rId4">
            <a:alphaModFix/>
          </a:blip>
          <a:srcRect b="0" l="0" r="0" t="0"/>
          <a:stretch/>
        </p:blipFill>
        <p:spPr>
          <a:xfrm>
            <a:off x="3166950" y="2614050"/>
            <a:ext cx="3334300" cy="2500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2</a:t>
            </a:r>
            <a:endParaRPr sz="3000">
              <a:solidFill>
                <a:srgbClr val="85200C"/>
              </a:solidFill>
              <a:latin typeface="Courgette"/>
              <a:ea typeface="Courgette"/>
              <a:cs typeface="Courgette"/>
              <a:sym typeface="Courgette"/>
            </a:endParaRPr>
          </a:p>
        </p:txBody>
      </p:sp>
      <p:sp>
        <p:nvSpPr>
          <p:cNvPr id="133" name="Google Shape;133;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Summer before election year to Spring of election year</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1600"/>
              </a:spcAft>
              <a:buSzPts val="1800"/>
              <a:buNone/>
            </a:pPr>
            <a:r>
              <a:rPr lang="en" sz="2600">
                <a:solidFill>
                  <a:srgbClr val="CC0000"/>
                </a:solidFill>
                <a:latin typeface="Happy Monkey"/>
                <a:ea typeface="Happy Monkey"/>
                <a:cs typeface="Happy Monkey"/>
                <a:sym typeface="Happy Monkey"/>
              </a:rPr>
              <a:t>Primary and caucus debates take place</a:t>
            </a:r>
            <a:endParaRPr sz="2600">
              <a:solidFill>
                <a:srgbClr val="CC0000"/>
              </a:solidFill>
              <a:latin typeface="Happy Monkey"/>
              <a:ea typeface="Happy Monkey"/>
              <a:cs typeface="Happy Monkey"/>
              <a:sym typeface="Happy Monkey"/>
            </a:endParaRPr>
          </a:p>
        </p:txBody>
      </p:sp>
      <p:pic>
        <p:nvPicPr>
          <p:cNvPr descr="&quot;They’ve all come to look for America...&quot;&#10;&#10;&#10;---------&#10;★ Join the political revolution at www.berniesanders.com &#10;&#10;★ Connect with Bernie:&#10;Facebook → https://www.facebook.com/berniesanders/&#10;Twitter → https://twitter.com/berniesanders&#10;Instagram → https://www.instagram.com/berniesanders/&#10;Tumblr → http://berniesanders.tumblr.com/&#10;Snapchat → bernie.sanders&#10;&#10;★ About Bernie:&#10;Bernie Sanders is a Democratic candidate for President of the United States. He is serving his second term in the U.S. Senate after winning re-election in 2012 with 71 percent of the vote. Sanders previously served as mayor of Vermont’s largest city for eight years before defeating an incumbent Republican to be the sole congressperson for the state in the U.S. House of Representatives. He lives in Burlington, Vermont with his wife Jane and has four children and seven grandchildren.&#10;&#10;Bernard “Bernie” Sanders was born in Brooklyn, New York, to immigrant parents and grew up in a small, rent-controlled apartment. His father came to the United States from Poland at the age of 17 without much money or a formal education. While attending the University of Chicago, a 20-year-old Sanders led students in a multi-week sit-in to oppose segregation in off-campus housing owned by the university as a Congress of Racial Equality (CORE) officer. In August of 1963, Sanders took an overnight bus as an organizer for the Student Nonviolent Coordinating Committee to hear Martin Luther King Jr.’s historic “I Have a Dream” speech firsthand at the March on Washington for Jobs and Freedom.&#10;&#10;After graduation, Bernie moved to Vermont where he worked as a carpenter and documentary filmmaker. In 1981, he was elected as mayor of Burlington as an Independent by a mere 10 votes, shocking the city’s political establishment by defeating a six-term, local machine mayor. In 1983, Bernie was re-elected by a 21 point margin with a record amount of voter turnout. Under his administration, the city made major strides in affordable housing, progressive taxation, environmental protection, child care, women’s rights, youth programs and the arts. In 1990, Sanders was elected to the House of Representatives as the first Independent in 40 years and joined the Democratic caucus. He was re-elected for eight terms, during which he voted against the deregulation of Wall Street, the Patriot Act, and the invasion of Iraq.&#10;&#10;In 2006, Sanders defeated the richest man in Vermont to win a seat in the U.S. Senate as an Independent. Known as a “practical and successful legislator,” Sanders served as chairman of the Committee on Veterans’ Affairs where he authored and passed the most significant veteran health care reform bill in recent history. While in the Senate, Sanders has fought tirelessly for working class Americans against the influence of big money in politics. In 2010, he gave an eight-and-a-half hour filibuster-like speech on the Senate floor in opposition to extending Bush-era tax breaks for the wealthy. In 2015, the Democratic leadership tapped Bernie to serve as the caucus’ ranking member of the Senate Budget Committee.&#10;&#10;Known for his consistency on the issues, Senator Sanders has supported the working class, women, communities of color, and the LGBT community throughout his career. He is an advocate for the environment, unions, and immigrants. He voted against Keystone XL, opposes the Trans-Pacific Partnership deal, wants to expand the Voting Rights Act, and pass the Equal Rights Amendment.&#10;To learn more about Bernie on the issues, click here: https://berniesanders.com/issues/" id="134" name="Google Shape;134;p30" title="America | Bernie Sanders">
            <a:hlinkClick r:id="rId3"/>
          </p:cNvPr>
          <p:cNvPicPr preferRelativeResize="0"/>
          <p:nvPr/>
        </p:nvPicPr>
        <p:blipFill rotWithShape="1">
          <a:blip r:embed="rId4">
            <a:alphaModFix/>
          </a:blip>
          <a:srcRect b="0" l="0" r="0" t="0"/>
          <a:stretch/>
        </p:blipFill>
        <p:spPr>
          <a:xfrm>
            <a:off x="2867400" y="3052400"/>
            <a:ext cx="2788124" cy="20911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January to June of Election Year </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1600"/>
              </a:spcAft>
              <a:buSzPts val="1800"/>
              <a:buNone/>
            </a:pPr>
            <a:r>
              <a:rPr lang="en" sz="2600">
                <a:solidFill>
                  <a:srgbClr val="CC0000"/>
                </a:solidFill>
                <a:latin typeface="Happy Monkey"/>
                <a:ea typeface="Happy Monkey"/>
                <a:cs typeface="Happy Monkey"/>
                <a:sym typeface="Happy Monkey"/>
              </a:rPr>
              <a:t>States and parties hold primaries and caucuses</a:t>
            </a:r>
            <a:endParaRPr sz="2600">
              <a:solidFill>
                <a:srgbClr val="CC0000"/>
              </a:solidFill>
              <a:latin typeface="Happy Monkey"/>
              <a:ea typeface="Happy Monkey"/>
              <a:cs typeface="Happy Monkey"/>
              <a:sym typeface="Happy Monkey"/>
            </a:endParaRPr>
          </a:p>
        </p:txBody>
      </p:sp>
      <p:sp>
        <p:nvSpPr>
          <p:cNvPr id="140" name="Google Shape;140;p31"/>
          <p:cNvSpPr txBox="1"/>
          <p:nvPr>
            <p:ph type="title"/>
          </p:nvPr>
        </p:nvSpPr>
        <p:spPr>
          <a:xfrm>
            <a:off x="311700" y="4098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3</a:t>
            </a:r>
            <a:endParaRPr sz="3000">
              <a:solidFill>
                <a:srgbClr val="85200C"/>
              </a:solidFill>
              <a:latin typeface="Courgette"/>
              <a:ea typeface="Courgette"/>
              <a:cs typeface="Courgette"/>
              <a:sym typeface="Courgette"/>
            </a:endParaRPr>
          </a:p>
        </p:txBody>
      </p:sp>
      <p:pic>
        <p:nvPicPr>
          <p:cNvPr id="141" name="Google Shape;141;p31">
            <a:hlinkClick r:id="rId3"/>
          </p:cNvPr>
          <p:cNvPicPr preferRelativeResize="0"/>
          <p:nvPr/>
        </p:nvPicPr>
        <p:blipFill rotWithShape="1">
          <a:blip r:embed="rId4">
            <a:alphaModFix/>
          </a:blip>
          <a:srcRect b="0" l="0" r="0" t="0"/>
          <a:stretch/>
        </p:blipFill>
        <p:spPr>
          <a:xfrm>
            <a:off x="0" y="2502737"/>
            <a:ext cx="2143125" cy="2143125"/>
          </a:xfrm>
          <a:prstGeom prst="rect">
            <a:avLst/>
          </a:prstGeom>
          <a:noFill/>
          <a:ln>
            <a:noFill/>
          </a:ln>
        </p:spPr>
      </p:pic>
      <p:pic>
        <p:nvPicPr>
          <p:cNvPr id="142" name="Google Shape;142;p31">
            <a:hlinkClick r:id="rId5"/>
          </p:cNvPr>
          <p:cNvPicPr preferRelativeResize="0"/>
          <p:nvPr/>
        </p:nvPicPr>
        <p:blipFill rotWithShape="1">
          <a:blip r:embed="rId6">
            <a:alphaModFix/>
          </a:blip>
          <a:srcRect b="0" l="0" r="0" t="0"/>
          <a:stretch/>
        </p:blipFill>
        <p:spPr>
          <a:xfrm>
            <a:off x="2301875" y="2700503"/>
            <a:ext cx="1673225" cy="1747592"/>
          </a:xfrm>
          <a:prstGeom prst="rect">
            <a:avLst/>
          </a:prstGeom>
          <a:noFill/>
          <a:ln>
            <a:noFill/>
          </a:ln>
        </p:spPr>
      </p:pic>
      <p:sp>
        <p:nvSpPr>
          <p:cNvPr id="143" name="Google Shape;143;p31"/>
          <p:cNvSpPr/>
          <p:nvPr/>
        </p:nvSpPr>
        <p:spPr>
          <a:xfrm>
            <a:off x="5740402" y="2392726"/>
            <a:ext cx="45720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Primary v Caucus</a:t>
            </a:r>
            <a:endParaRPr/>
          </a:p>
        </p:txBody>
      </p:sp>
      <p:pic>
        <p:nvPicPr>
          <p:cNvPr id="144" name="Google Shape;144;p31">
            <a:hlinkClick r:id="rId7"/>
          </p:cNvPr>
          <p:cNvPicPr preferRelativeResize="0"/>
          <p:nvPr/>
        </p:nvPicPr>
        <p:blipFill rotWithShape="1">
          <a:blip r:embed="rId8">
            <a:alphaModFix/>
          </a:blip>
          <a:srcRect b="0" l="0" r="0" t="0"/>
          <a:stretch/>
        </p:blipFill>
        <p:spPr>
          <a:xfrm>
            <a:off x="5286101" y="2860675"/>
            <a:ext cx="2857500" cy="1609725"/>
          </a:xfrm>
          <a:prstGeom prst="rect">
            <a:avLst/>
          </a:prstGeom>
          <a:noFill/>
          <a:ln>
            <a:noFill/>
          </a:ln>
        </p:spPr>
      </p:pic>
      <p:sp>
        <p:nvSpPr>
          <p:cNvPr id="145" name="Google Shape;145;p31"/>
          <p:cNvSpPr txBox="1"/>
          <p:nvPr/>
        </p:nvSpPr>
        <p:spPr>
          <a:xfrm>
            <a:off x="2282145" y="4579811"/>
            <a:ext cx="36108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Click on the pictures for video links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2"/>
          <p:cNvSpPr txBox="1"/>
          <p:nvPr>
            <p:ph idx="1" type="body"/>
          </p:nvPr>
        </p:nvSpPr>
        <p:spPr>
          <a:xfrm>
            <a:off x="159300" y="8476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July to early September</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1600"/>
              </a:spcAft>
              <a:buSzPts val="1800"/>
              <a:buNone/>
            </a:pPr>
            <a:r>
              <a:rPr lang="en" sz="2600">
                <a:solidFill>
                  <a:srgbClr val="CC0000"/>
                </a:solidFill>
                <a:latin typeface="Happy Monkey"/>
                <a:ea typeface="Happy Monkey"/>
                <a:cs typeface="Happy Monkey"/>
                <a:sym typeface="Happy Monkey"/>
              </a:rPr>
              <a:t>Parties hold nominating conventions to choose their candidates</a:t>
            </a:r>
            <a:endParaRPr sz="2600">
              <a:solidFill>
                <a:srgbClr val="CC0000"/>
              </a:solidFill>
              <a:latin typeface="Happy Monkey"/>
              <a:ea typeface="Happy Monkey"/>
              <a:cs typeface="Happy Monkey"/>
              <a:sym typeface="Happy Monkey"/>
            </a:endParaRPr>
          </a:p>
        </p:txBody>
      </p:sp>
      <p:sp>
        <p:nvSpPr>
          <p:cNvPr id="151" name="Google Shape;151;p32"/>
          <p:cNvSpPr txBox="1"/>
          <p:nvPr>
            <p:ph type="title"/>
          </p:nvPr>
        </p:nvSpPr>
        <p:spPr>
          <a:xfrm>
            <a:off x="235500" y="1812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4</a:t>
            </a:r>
            <a:endParaRPr sz="3000">
              <a:solidFill>
                <a:srgbClr val="85200C"/>
              </a:solidFill>
              <a:latin typeface="Courgette"/>
              <a:ea typeface="Courgette"/>
              <a:cs typeface="Courgette"/>
              <a:sym typeface="Courgette"/>
            </a:endParaRPr>
          </a:p>
        </p:txBody>
      </p:sp>
      <p:pic>
        <p:nvPicPr>
          <p:cNvPr id="152" name="Google Shape;152;p32"/>
          <p:cNvPicPr preferRelativeResize="0"/>
          <p:nvPr/>
        </p:nvPicPr>
        <p:blipFill rotWithShape="1">
          <a:blip r:embed="rId3">
            <a:alphaModFix/>
          </a:blip>
          <a:srcRect b="0" l="15866" r="16152" t="0"/>
          <a:stretch/>
        </p:blipFill>
        <p:spPr>
          <a:xfrm>
            <a:off x="5954375" y="2202300"/>
            <a:ext cx="3260100" cy="3040725"/>
          </a:xfrm>
          <a:prstGeom prst="rect">
            <a:avLst/>
          </a:prstGeom>
          <a:noFill/>
          <a:ln>
            <a:noFill/>
          </a:ln>
        </p:spPr>
      </p:pic>
      <p:pic>
        <p:nvPicPr>
          <p:cNvPr id="153" name="Google Shape;153;p32">
            <a:hlinkClick r:id="rId4"/>
          </p:cNvPr>
          <p:cNvPicPr preferRelativeResize="0"/>
          <p:nvPr/>
        </p:nvPicPr>
        <p:blipFill rotWithShape="1">
          <a:blip r:embed="rId5">
            <a:alphaModFix/>
          </a:blip>
          <a:srcRect b="0" l="0" r="0" t="0"/>
          <a:stretch/>
        </p:blipFill>
        <p:spPr>
          <a:xfrm>
            <a:off x="742988" y="2202288"/>
            <a:ext cx="1819275" cy="2505075"/>
          </a:xfrm>
          <a:prstGeom prst="rect">
            <a:avLst/>
          </a:prstGeom>
          <a:noFill/>
          <a:ln>
            <a:noFill/>
          </a:ln>
        </p:spPr>
      </p:pic>
      <p:cxnSp>
        <p:nvCxnSpPr>
          <p:cNvPr id="154" name="Google Shape;154;p32"/>
          <p:cNvCxnSpPr/>
          <p:nvPr/>
        </p:nvCxnSpPr>
        <p:spPr>
          <a:xfrm rot="10800000">
            <a:off x="2823045" y="3780719"/>
            <a:ext cx="725700" cy="0"/>
          </a:xfrm>
          <a:prstGeom prst="straightConnector1">
            <a:avLst/>
          </a:prstGeom>
          <a:noFill/>
          <a:ln cap="flat" cmpd="sng" w="9525">
            <a:solidFill>
              <a:srgbClr val="FDA739"/>
            </a:solidFill>
            <a:prstDash val="solid"/>
            <a:round/>
            <a:headEnd len="sm" w="sm" type="none"/>
            <a:tailEnd len="med" w="med" type="triangle"/>
          </a:ln>
        </p:spPr>
      </p:cxnSp>
      <p:sp>
        <p:nvSpPr>
          <p:cNvPr id="155" name="Google Shape;155;p32"/>
          <p:cNvSpPr txBox="1"/>
          <p:nvPr/>
        </p:nvSpPr>
        <p:spPr>
          <a:xfrm>
            <a:off x="2641601" y="3897355"/>
            <a:ext cx="11466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Click here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September to October</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1600"/>
              </a:spcAft>
              <a:buSzPts val="1800"/>
              <a:buNone/>
            </a:pPr>
            <a:r>
              <a:rPr lang="en" sz="2600">
                <a:solidFill>
                  <a:srgbClr val="CC0000"/>
                </a:solidFill>
                <a:latin typeface="Happy Monkey"/>
                <a:ea typeface="Happy Monkey"/>
                <a:cs typeface="Happy Monkey"/>
                <a:sym typeface="Happy Monkey"/>
              </a:rPr>
              <a:t>Candidates participate in presidential debates</a:t>
            </a:r>
            <a:endParaRPr sz="2600">
              <a:solidFill>
                <a:srgbClr val="CC0000"/>
              </a:solidFill>
              <a:latin typeface="Happy Monkey"/>
              <a:ea typeface="Happy Monkey"/>
              <a:cs typeface="Happy Monkey"/>
              <a:sym typeface="Happy Monkey"/>
            </a:endParaRPr>
          </a:p>
        </p:txBody>
      </p:sp>
      <p:sp>
        <p:nvSpPr>
          <p:cNvPr id="161" name="Google Shape;161;p33"/>
          <p:cNvSpPr txBox="1"/>
          <p:nvPr>
            <p:ph type="title"/>
          </p:nvPr>
        </p:nvSpPr>
        <p:spPr>
          <a:xfrm>
            <a:off x="235500" y="1812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5</a:t>
            </a:r>
            <a:endParaRPr sz="3000">
              <a:solidFill>
                <a:srgbClr val="85200C"/>
              </a:solidFill>
              <a:latin typeface="Courgette"/>
              <a:ea typeface="Courgette"/>
              <a:cs typeface="Courgette"/>
              <a:sym typeface="Courgette"/>
            </a:endParaRPr>
          </a:p>
        </p:txBody>
      </p:sp>
      <p:pic>
        <p:nvPicPr>
          <p:cNvPr id="162" name="Google Shape;162;p33"/>
          <p:cNvPicPr preferRelativeResize="0"/>
          <p:nvPr/>
        </p:nvPicPr>
        <p:blipFill rotWithShape="1">
          <a:blip r:embed="rId3">
            <a:alphaModFix/>
          </a:blip>
          <a:srcRect b="0" l="0" r="0" t="0"/>
          <a:stretch/>
        </p:blipFill>
        <p:spPr>
          <a:xfrm>
            <a:off x="2667229" y="2564954"/>
            <a:ext cx="3540225" cy="2158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4"/>
          <p:cNvSpPr txBox="1"/>
          <p:nvPr>
            <p:ph type="title"/>
          </p:nvPr>
        </p:nvSpPr>
        <p:spPr>
          <a:xfrm>
            <a:off x="235500" y="1812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6</a:t>
            </a:r>
            <a:endParaRPr sz="3000">
              <a:solidFill>
                <a:srgbClr val="85200C"/>
              </a:solidFill>
              <a:latin typeface="Courgette"/>
              <a:ea typeface="Courgette"/>
              <a:cs typeface="Courgette"/>
              <a:sym typeface="Courgette"/>
            </a:endParaRPr>
          </a:p>
        </p:txBody>
      </p:sp>
      <p:sp>
        <p:nvSpPr>
          <p:cNvPr id="168" name="Google Shape;168;p3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Early November</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1600"/>
              </a:spcAft>
              <a:buSzPts val="1800"/>
              <a:buNone/>
            </a:pPr>
            <a:r>
              <a:rPr lang="en" sz="2600">
                <a:solidFill>
                  <a:srgbClr val="CC0000"/>
                </a:solidFill>
                <a:latin typeface="Happy Monkey"/>
                <a:ea typeface="Happy Monkey"/>
                <a:cs typeface="Happy Monkey"/>
                <a:sym typeface="Happy Monkey"/>
              </a:rPr>
              <a:t>ELECTION DAY</a:t>
            </a:r>
            <a:endParaRPr sz="2600">
              <a:solidFill>
                <a:srgbClr val="CC0000"/>
              </a:solidFill>
              <a:latin typeface="Happy Monkey"/>
              <a:ea typeface="Happy Monkey"/>
              <a:cs typeface="Happy Monkey"/>
              <a:sym typeface="Happy Monkey"/>
            </a:endParaRPr>
          </a:p>
        </p:txBody>
      </p:sp>
      <p:pic>
        <p:nvPicPr>
          <p:cNvPr id="169" name="Google Shape;169;p34"/>
          <p:cNvPicPr preferRelativeResize="0"/>
          <p:nvPr/>
        </p:nvPicPr>
        <p:blipFill rotWithShape="1">
          <a:blip r:embed="rId3">
            <a:alphaModFix/>
          </a:blip>
          <a:srcRect b="0" l="0" r="0" t="0"/>
          <a:stretch/>
        </p:blipFill>
        <p:spPr>
          <a:xfrm>
            <a:off x="235488" y="2709688"/>
            <a:ext cx="2143125" cy="2143125"/>
          </a:xfrm>
          <a:prstGeom prst="rect">
            <a:avLst/>
          </a:prstGeom>
          <a:noFill/>
          <a:ln>
            <a:noFill/>
          </a:ln>
        </p:spPr>
      </p:pic>
      <p:pic>
        <p:nvPicPr>
          <p:cNvPr id="170" name="Google Shape;170;p34"/>
          <p:cNvPicPr preferRelativeResize="0"/>
          <p:nvPr/>
        </p:nvPicPr>
        <p:blipFill rotWithShape="1">
          <a:blip r:embed="rId4">
            <a:alphaModFix/>
          </a:blip>
          <a:srcRect b="0" l="0" r="0" t="0"/>
          <a:stretch/>
        </p:blipFill>
        <p:spPr>
          <a:xfrm>
            <a:off x="6689163" y="2855938"/>
            <a:ext cx="2143125" cy="2143125"/>
          </a:xfrm>
          <a:prstGeom prst="rect">
            <a:avLst/>
          </a:prstGeom>
          <a:noFill/>
          <a:ln>
            <a:noFill/>
          </a:ln>
        </p:spPr>
      </p:pic>
      <p:pic>
        <p:nvPicPr>
          <p:cNvPr id="171" name="Google Shape;171;p34"/>
          <p:cNvPicPr preferRelativeResize="0"/>
          <p:nvPr/>
        </p:nvPicPr>
        <p:blipFill rotWithShape="1">
          <a:blip r:embed="rId5">
            <a:alphaModFix/>
          </a:blip>
          <a:srcRect b="0" l="0" r="0" t="0"/>
          <a:stretch/>
        </p:blipFill>
        <p:spPr>
          <a:xfrm>
            <a:off x="2837554" y="2795425"/>
            <a:ext cx="3460722" cy="2057400"/>
          </a:xfrm>
          <a:prstGeom prst="rect">
            <a:avLst/>
          </a:prstGeom>
          <a:noFill/>
          <a:ln>
            <a:noFill/>
          </a:ln>
        </p:spPr>
      </p:pic>
      <p:pic>
        <p:nvPicPr>
          <p:cNvPr id="172" name="Google Shape;172;p34"/>
          <p:cNvPicPr preferRelativeResize="0"/>
          <p:nvPr/>
        </p:nvPicPr>
        <p:blipFill rotWithShape="1">
          <a:blip r:embed="rId6">
            <a:alphaModFix/>
          </a:blip>
          <a:srcRect b="0" l="0" r="0" t="0"/>
          <a:stretch/>
        </p:blipFill>
        <p:spPr>
          <a:xfrm>
            <a:off x="6612975" y="428625"/>
            <a:ext cx="2143125" cy="2143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5"/>
          <p:cNvSpPr txBox="1"/>
          <p:nvPr>
            <p:ph type="title"/>
          </p:nvPr>
        </p:nvSpPr>
        <p:spPr>
          <a:xfrm>
            <a:off x="235500" y="1812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7</a:t>
            </a:r>
            <a:endParaRPr sz="3000">
              <a:solidFill>
                <a:srgbClr val="85200C"/>
              </a:solidFill>
              <a:latin typeface="Courgette"/>
              <a:ea typeface="Courgette"/>
              <a:cs typeface="Courgette"/>
              <a:sym typeface="Courgette"/>
            </a:endParaRPr>
          </a:p>
        </p:txBody>
      </p:sp>
      <p:sp>
        <p:nvSpPr>
          <p:cNvPr id="178" name="Google Shape;178;p35"/>
          <p:cNvSpPr txBox="1"/>
          <p:nvPr>
            <p:ph idx="1" type="body"/>
          </p:nvPr>
        </p:nvSpPr>
        <p:spPr>
          <a:xfrm>
            <a:off x="3117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December</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1600"/>
              </a:spcAft>
              <a:buSzPts val="1800"/>
              <a:buNone/>
            </a:pPr>
            <a:r>
              <a:rPr lang="en" sz="2600">
                <a:solidFill>
                  <a:srgbClr val="CC0000"/>
                </a:solidFill>
                <a:latin typeface="Happy Monkey"/>
                <a:ea typeface="Happy Monkey"/>
                <a:cs typeface="Happy Monkey"/>
                <a:sym typeface="Happy Monkey"/>
              </a:rPr>
              <a:t>Electors cast their votes in the Electoral College</a:t>
            </a:r>
            <a:endParaRPr sz="2600">
              <a:solidFill>
                <a:srgbClr val="CC0000"/>
              </a:solidFill>
              <a:latin typeface="Happy Monkey"/>
              <a:ea typeface="Happy Monkey"/>
              <a:cs typeface="Happy Monkey"/>
              <a:sym typeface="Happy Monkey"/>
            </a:endParaRPr>
          </a:p>
        </p:txBody>
      </p:sp>
      <p:pic>
        <p:nvPicPr>
          <p:cNvPr id="179" name="Google Shape;179;p35"/>
          <p:cNvPicPr preferRelativeResize="0"/>
          <p:nvPr/>
        </p:nvPicPr>
        <p:blipFill rotWithShape="1">
          <a:blip r:embed="rId3">
            <a:alphaModFix/>
          </a:blip>
          <a:srcRect b="0" l="0" r="0" t="0"/>
          <a:stretch/>
        </p:blipFill>
        <p:spPr>
          <a:xfrm>
            <a:off x="7173875" y="309850"/>
            <a:ext cx="1248000" cy="1248000"/>
          </a:xfrm>
          <a:prstGeom prst="rect">
            <a:avLst/>
          </a:prstGeom>
          <a:noFill/>
          <a:ln>
            <a:noFill/>
          </a:ln>
        </p:spPr>
      </p:pic>
      <p:pic>
        <p:nvPicPr>
          <p:cNvPr id="180" name="Google Shape;180;p35"/>
          <p:cNvPicPr preferRelativeResize="0"/>
          <p:nvPr/>
        </p:nvPicPr>
        <p:blipFill rotWithShape="1">
          <a:blip r:embed="rId4">
            <a:alphaModFix/>
          </a:blip>
          <a:srcRect b="0" l="0" r="0" t="0"/>
          <a:stretch/>
        </p:blipFill>
        <p:spPr>
          <a:xfrm>
            <a:off x="311700" y="2265200"/>
            <a:ext cx="4230840" cy="2627575"/>
          </a:xfrm>
          <a:prstGeom prst="rect">
            <a:avLst/>
          </a:prstGeom>
          <a:noFill/>
          <a:ln>
            <a:noFill/>
          </a:ln>
        </p:spPr>
      </p:pic>
      <p:pic>
        <p:nvPicPr>
          <p:cNvPr descr="The folks who brought you &quot;Conjunction Junction&quot; and &quot;Interplanet Janet&quot; and &quot;Three is a Magic Number&quot; and &quot;I'm Just A Bill&quot; made this." id="181" name="Google Shape;181;p35" title="Electoral College - Schoolhouse Rock">
            <a:hlinkClick r:id="rId5"/>
          </p:cNvPr>
          <p:cNvPicPr preferRelativeResize="0"/>
          <p:nvPr/>
        </p:nvPicPr>
        <p:blipFill>
          <a:blip r:embed="rId6">
            <a:alphaModFix/>
          </a:blip>
          <a:stretch>
            <a:fillRect/>
          </a:stretch>
        </p:blipFill>
        <p:spPr>
          <a:xfrm>
            <a:off x="4945200" y="2112375"/>
            <a:ext cx="3623176" cy="2717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6"/>
          <p:cNvSpPr txBox="1"/>
          <p:nvPr>
            <p:ph type="title"/>
          </p:nvPr>
        </p:nvSpPr>
        <p:spPr>
          <a:xfrm>
            <a:off x="235500" y="1812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8</a:t>
            </a:r>
            <a:endParaRPr sz="3000">
              <a:solidFill>
                <a:srgbClr val="85200C"/>
              </a:solidFill>
              <a:latin typeface="Courgette"/>
              <a:ea typeface="Courgette"/>
              <a:cs typeface="Courgette"/>
              <a:sym typeface="Courgette"/>
            </a:endParaRPr>
          </a:p>
        </p:txBody>
      </p:sp>
      <p:sp>
        <p:nvSpPr>
          <p:cNvPr id="187" name="Google Shape;187;p36"/>
          <p:cNvSpPr txBox="1"/>
          <p:nvPr>
            <p:ph idx="1" type="body"/>
          </p:nvPr>
        </p:nvSpPr>
        <p:spPr>
          <a:xfrm>
            <a:off x="3117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Early January following election year</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0"/>
              </a:spcAft>
              <a:buSzPts val="1800"/>
              <a:buNone/>
            </a:pPr>
            <a:r>
              <a:rPr lang="en" sz="2600">
                <a:solidFill>
                  <a:srgbClr val="CC0000"/>
                </a:solidFill>
                <a:latin typeface="Happy Monkey"/>
                <a:ea typeface="Happy Monkey"/>
                <a:cs typeface="Happy Monkey"/>
                <a:sym typeface="Happy Monkey"/>
              </a:rPr>
              <a:t>Congress counts electoral votes</a:t>
            </a:r>
            <a:endParaRPr sz="2600">
              <a:solidFill>
                <a:srgbClr val="CC0000"/>
              </a:solidFill>
              <a:latin typeface="Happy Monkey"/>
              <a:ea typeface="Happy Monkey"/>
              <a:cs typeface="Happy Monkey"/>
              <a:sym typeface="Happy Monkey"/>
            </a:endParaRPr>
          </a:p>
          <a:p>
            <a:pPr indent="0" lvl="0" marL="0" rtl="0" algn="ctr">
              <a:lnSpc>
                <a:spcPct val="115000"/>
              </a:lnSpc>
              <a:spcBef>
                <a:spcPts val="1600"/>
              </a:spcBef>
              <a:spcAft>
                <a:spcPts val="0"/>
              </a:spcAft>
              <a:buSzPts val="1800"/>
              <a:buNone/>
            </a:pPr>
            <a:r>
              <a:t/>
            </a:r>
            <a:endParaRPr sz="2600">
              <a:solidFill>
                <a:srgbClr val="CC0000"/>
              </a:solidFill>
              <a:latin typeface="Happy Monkey"/>
              <a:ea typeface="Happy Monkey"/>
              <a:cs typeface="Happy Monkey"/>
              <a:sym typeface="Happy Monkey"/>
            </a:endParaRPr>
          </a:p>
          <a:p>
            <a:pPr indent="0" lvl="0" marL="0" rtl="0" algn="l">
              <a:lnSpc>
                <a:spcPct val="115000"/>
              </a:lnSpc>
              <a:spcBef>
                <a:spcPts val="1600"/>
              </a:spcBef>
              <a:spcAft>
                <a:spcPts val="1600"/>
              </a:spcAft>
              <a:buSzPts val="1800"/>
              <a:buNone/>
            </a:pPr>
            <a:r>
              <a:t/>
            </a:r>
            <a:endParaRPr sz="2600">
              <a:solidFill>
                <a:srgbClr val="CC0000"/>
              </a:solidFill>
              <a:latin typeface="Happy Monkey"/>
              <a:ea typeface="Happy Monkey"/>
              <a:cs typeface="Happy Monkey"/>
              <a:sym typeface="Happy Monkey"/>
            </a:endParaRPr>
          </a:p>
        </p:txBody>
      </p:sp>
      <p:pic>
        <p:nvPicPr>
          <p:cNvPr id="188" name="Google Shape;188;p36">
            <a:hlinkClick r:id="rId3"/>
          </p:cNvPr>
          <p:cNvPicPr preferRelativeResize="0"/>
          <p:nvPr/>
        </p:nvPicPr>
        <p:blipFill rotWithShape="1">
          <a:blip r:embed="rId4">
            <a:alphaModFix/>
          </a:blip>
          <a:srcRect b="0" l="0" r="0" t="0"/>
          <a:stretch/>
        </p:blipFill>
        <p:spPr>
          <a:xfrm>
            <a:off x="2615762" y="2307699"/>
            <a:ext cx="3760075" cy="2502150"/>
          </a:xfrm>
          <a:prstGeom prst="rect">
            <a:avLst/>
          </a:prstGeom>
          <a:noFill/>
          <a:ln>
            <a:noFill/>
          </a:ln>
        </p:spPr>
      </p:pic>
      <p:sp>
        <p:nvSpPr>
          <p:cNvPr id="189" name="Google Shape;189;p36"/>
          <p:cNvSpPr txBox="1"/>
          <p:nvPr/>
        </p:nvSpPr>
        <p:spPr>
          <a:xfrm>
            <a:off x="159299" y="3048000"/>
            <a:ext cx="22935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Click on picture for video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7"/>
          <p:cNvSpPr txBox="1"/>
          <p:nvPr>
            <p:ph type="title"/>
          </p:nvPr>
        </p:nvSpPr>
        <p:spPr>
          <a:xfrm>
            <a:off x="235500" y="1812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85200C"/>
                </a:solidFill>
                <a:latin typeface="Courgette"/>
                <a:ea typeface="Courgette"/>
                <a:cs typeface="Courgette"/>
                <a:sym typeface="Courgette"/>
              </a:rPr>
              <a:t>Journey to the White House: Stop 9</a:t>
            </a:r>
            <a:endParaRPr sz="3000">
              <a:solidFill>
                <a:srgbClr val="85200C"/>
              </a:solidFill>
              <a:latin typeface="Courgette"/>
              <a:ea typeface="Courgette"/>
              <a:cs typeface="Courgette"/>
              <a:sym typeface="Courgette"/>
            </a:endParaRPr>
          </a:p>
        </p:txBody>
      </p:sp>
      <p:sp>
        <p:nvSpPr>
          <p:cNvPr id="195" name="Google Shape;195;p37"/>
          <p:cNvSpPr txBox="1"/>
          <p:nvPr>
            <p:ph idx="1" type="body"/>
          </p:nvPr>
        </p:nvSpPr>
        <p:spPr>
          <a:xfrm>
            <a:off x="3117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3000">
                <a:solidFill>
                  <a:srgbClr val="1155CC"/>
                </a:solidFill>
                <a:latin typeface="Happy Monkey"/>
                <a:ea typeface="Happy Monkey"/>
                <a:cs typeface="Happy Monkey"/>
                <a:sym typeface="Happy Monkey"/>
              </a:rPr>
              <a:t>January 20</a:t>
            </a:r>
            <a:endParaRPr sz="3000">
              <a:solidFill>
                <a:srgbClr val="1155CC"/>
              </a:solidFill>
              <a:latin typeface="Happy Monkey"/>
              <a:ea typeface="Happy Monkey"/>
              <a:cs typeface="Happy Monkey"/>
              <a:sym typeface="Happy Monkey"/>
            </a:endParaRPr>
          </a:p>
          <a:p>
            <a:pPr indent="0" lvl="0" marL="0" rtl="0" algn="ctr">
              <a:lnSpc>
                <a:spcPct val="115000"/>
              </a:lnSpc>
              <a:spcBef>
                <a:spcPts val="1600"/>
              </a:spcBef>
              <a:spcAft>
                <a:spcPts val="0"/>
              </a:spcAft>
              <a:buSzPts val="1800"/>
              <a:buNone/>
            </a:pPr>
            <a:r>
              <a:rPr lang="en" sz="2600">
                <a:solidFill>
                  <a:srgbClr val="CC0000"/>
                </a:solidFill>
                <a:latin typeface="Happy Monkey"/>
                <a:ea typeface="Happy Monkey"/>
                <a:cs typeface="Happy Monkey"/>
                <a:sym typeface="Happy Monkey"/>
              </a:rPr>
              <a:t>INAUGURATION DAY</a:t>
            </a:r>
            <a:endParaRPr sz="2600">
              <a:solidFill>
                <a:srgbClr val="CC0000"/>
              </a:solidFill>
              <a:latin typeface="Happy Monkey"/>
              <a:ea typeface="Happy Monkey"/>
              <a:cs typeface="Happy Monkey"/>
              <a:sym typeface="Happy Monkey"/>
            </a:endParaRPr>
          </a:p>
          <a:p>
            <a:pPr indent="0" lvl="0" marL="0" rtl="0" algn="l">
              <a:lnSpc>
                <a:spcPct val="115000"/>
              </a:lnSpc>
              <a:spcBef>
                <a:spcPts val="1600"/>
              </a:spcBef>
              <a:spcAft>
                <a:spcPts val="0"/>
              </a:spcAft>
              <a:buSzPts val="1800"/>
              <a:buNone/>
            </a:pPr>
            <a:r>
              <a:rPr lang="en" u="sng">
                <a:solidFill>
                  <a:schemeClr val="hlink"/>
                </a:solidFill>
                <a:latin typeface="Happy Monkey"/>
                <a:ea typeface="Happy Monkey"/>
                <a:cs typeface="Happy Monkey"/>
                <a:sym typeface="Happy Monkey"/>
                <a:hlinkClick r:id="rId3"/>
              </a:rPr>
              <a:t>Kennedy Inauguration</a:t>
            </a:r>
            <a:endParaRPr>
              <a:solidFill>
                <a:srgbClr val="CC0000"/>
              </a:solidFill>
              <a:latin typeface="Happy Monkey"/>
              <a:ea typeface="Happy Monkey"/>
              <a:cs typeface="Happy Monkey"/>
              <a:sym typeface="Happy Monkey"/>
            </a:endParaRPr>
          </a:p>
          <a:p>
            <a:pPr indent="0" lvl="0" marL="0" rtl="0" algn="l">
              <a:lnSpc>
                <a:spcPct val="115000"/>
              </a:lnSpc>
              <a:spcBef>
                <a:spcPts val="1600"/>
              </a:spcBef>
              <a:spcAft>
                <a:spcPts val="1600"/>
              </a:spcAft>
              <a:buSzPts val="1800"/>
              <a:buNone/>
            </a:pPr>
            <a:r>
              <a:rPr lang="en" sz="2600">
                <a:solidFill>
                  <a:srgbClr val="1155CC"/>
                </a:solidFill>
                <a:latin typeface="Happy Monkey"/>
                <a:ea typeface="Happy Monkey"/>
                <a:cs typeface="Happy Monkey"/>
                <a:sym typeface="Happy Monkey"/>
              </a:rPr>
              <a:t>“ I do solemnly swear that I will faithfully execute the office of President of the United States and will, to the best of my ability, preserve, protect and defend the Constitution of the United States.”</a:t>
            </a:r>
            <a:endParaRPr sz="2600">
              <a:solidFill>
                <a:srgbClr val="1155CC"/>
              </a:solidFill>
              <a:latin typeface="Happy Monkey"/>
              <a:ea typeface="Happy Monkey"/>
              <a:cs typeface="Happy Monkey"/>
              <a:sym typeface="Happy Monkey"/>
            </a:endParaRPr>
          </a:p>
        </p:txBody>
      </p:sp>
      <p:pic>
        <p:nvPicPr>
          <p:cNvPr id="196" name="Google Shape;196;p37"/>
          <p:cNvPicPr preferRelativeResize="0"/>
          <p:nvPr/>
        </p:nvPicPr>
        <p:blipFill rotWithShape="1">
          <a:blip r:embed="rId4">
            <a:alphaModFix/>
          </a:blip>
          <a:srcRect b="0" l="0" r="0" t="0"/>
          <a:stretch/>
        </p:blipFill>
        <p:spPr>
          <a:xfrm>
            <a:off x="6241669" y="753900"/>
            <a:ext cx="2902332" cy="1786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8"/>
          <p:cNvSpPr txBox="1"/>
          <p:nvPr>
            <p:ph type="title"/>
          </p:nvPr>
        </p:nvSpPr>
        <p:spPr>
          <a:xfrm>
            <a:off x="311700" y="1402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Credits</a:t>
            </a:r>
            <a:endParaRPr/>
          </a:p>
        </p:txBody>
      </p:sp>
      <p:sp>
        <p:nvSpPr>
          <p:cNvPr id="202" name="Google Shape;202;p38"/>
          <p:cNvSpPr txBox="1"/>
          <p:nvPr>
            <p:ph idx="1" type="body"/>
          </p:nvPr>
        </p:nvSpPr>
        <p:spPr>
          <a:xfrm>
            <a:off x="311700" y="5428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900"/>
              <a:t>This slide show has been created using information from the </a:t>
            </a:r>
            <a:r>
              <a:rPr lang="en" sz="900" u="sng">
                <a:solidFill>
                  <a:schemeClr val="hlink"/>
                </a:solidFill>
                <a:hlinkClick r:id="rId3"/>
              </a:rPr>
              <a:t>www.kids.gov</a:t>
            </a:r>
            <a:r>
              <a:rPr lang="en" sz="900"/>
              <a:t> website.</a:t>
            </a:r>
            <a:endParaRPr sz="900"/>
          </a:p>
          <a:p>
            <a:pPr indent="0" lvl="0" marL="0" rtl="0" algn="l">
              <a:lnSpc>
                <a:spcPct val="115000"/>
              </a:lnSpc>
              <a:spcBef>
                <a:spcPts val="1600"/>
              </a:spcBef>
              <a:spcAft>
                <a:spcPts val="0"/>
              </a:spcAft>
              <a:buSzPts val="1800"/>
              <a:buNone/>
            </a:pPr>
            <a:r>
              <a:rPr lang="en" sz="900"/>
              <a:t>NH Primary Image: </a:t>
            </a:r>
            <a:r>
              <a:rPr lang="en" sz="900" u="sng">
                <a:solidFill>
                  <a:schemeClr val="hlink"/>
                </a:solidFill>
                <a:hlinkClick r:id="rId4"/>
              </a:rPr>
              <a:t>http://www.123rf.com/clipart-vector/primary_election.html</a:t>
            </a:r>
            <a:endParaRPr sz="900"/>
          </a:p>
          <a:p>
            <a:pPr indent="0" lvl="0" marL="0" rtl="0" algn="l">
              <a:lnSpc>
                <a:spcPct val="115000"/>
              </a:lnSpc>
              <a:spcBef>
                <a:spcPts val="1600"/>
              </a:spcBef>
              <a:spcAft>
                <a:spcPts val="0"/>
              </a:spcAft>
              <a:buSzPts val="1800"/>
              <a:buNone/>
            </a:pPr>
            <a:r>
              <a:rPr lang="en" sz="900"/>
              <a:t>Primary Fever Image: </a:t>
            </a:r>
            <a:r>
              <a:rPr lang="en" sz="900" u="sng">
                <a:solidFill>
                  <a:schemeClr val="hlink"/>
                </a:solidFill>
                <a:hlinkClick r:id="rId5"/>
              </a:rPr>
              <a:t>http://www.bradfitzpatrick.com/magazine-illustration-spot-illustrations/new-hampshire-primary-election-fever-illustration/</a:t>
            </a:r>
            <a:endParaRPr sz="900"/>
          </a:p>
          <a:p>
            <a:pPr indent="0" lvl="0" marL="0" rtl="0" algn="l">
              <a:lnSpc>
                <a:spcPct val="115000"/>
              </a:lnSpc>
              <a:spcBef>
                <a:spcPts val="1600"/>
              </a:spcBef>
              <a:spcAft>
                <a:spcPts val="0"/>
              </a:spcAft>
              <a:buSzPts val="1800"/>
              <a:buNone/>
            </a:pPr>
            <a:r>
              <a:rPr lang="en" sz="900"/>
              <a:t>1960 Democratic Convention images: </a:t>
            </a:r>
            <a:br>
              <a:rPr lang="en" sz="900"/>
            </a:br>
            <a:r>
              <a:rPr lang="en" sz="900" u="sng">
                <a:solidFill>
                  <a:schemeClr val="hlink"/>
                </a:solidFill>
                <a:hlinkClick r:id="rId6"/>
              </a:rPr>
              <a:t>http://framework.latimes.com/2012/09/03/1960-democratic-national-convention-in-los-angeles/</a:t>
            </a:r>
            <a:br>
              <a:rPr lang="en" sz="900"/>
            </a:br>
            <a:r>
              <a:rPr lang="en" sz="900" u="sng">
                <a:solidFill>
                  <a:schemeClr val="hlink"/>
                </a:solidFill>
                <a:hlinkClick r:id="rId7"/>
              </a:rPr>
              <a:t>http://www.wvculture.org/history/1960presidentialcampaign/images/jfkdoc060.html</a:t>
            </a:r>
            <a:r>
              <a:rPr lang="en" sz="900"/>
              <a:t> </a:t>
            </a:r>
            <a:endParaRPr sz="900"/>
          </a:p>
          <a:p>
            <a:pPr indent="0" lvl="0" marL="0" rtl="0" algn="l">
              <a:lnSpc>
                <a:spcPct val="115000"/>
              </a:lnSpc>
              <a:spcBef>
                <a:spcPts val="1600"/>
              </a:spcBef>
              <a:spcAft>
                <a:spcPts val="0"/>
              </a:spcAft>
              <a:buSzPts val="1800"/>
              <a:buNone/>
            </a:pPr>
            <a:r>
              <a:rPr lang="en" sz="900"/>
              <a:t>Debate Image: </a:t>
            </a:r>
            <a:r>
              <a:rPr lang="en" sz="900" u="sng">
                <a:solidFill>
                  <a:schemeClr val="hlink"/>
                </a:solidFill>
                <a:hlinkClick r:id="rId8"/>
              </a:rPr>
              <a:t>https://mediaplanet.azureedge.net/images/318/53018/social-2016-trump-hil.jpg</a:t>
            </a:r>
            <a:r>
              <a:rPr lang="en" sz="900"/>
              <a:t> </a:t>
            </a:r>
            <a:endParaRPr sz="900"/>
          </a:p>
          <a:p>
            <a:pPr indent="0" lvl="0" marL="0" rtl="0" algn="l">
              <a:lnSpc>
                <a:spcPct val="115000"/>
              </a:lnSpc>
              <a:spcBef>
                <a:spcPts val="1600"/>
              </a:spcBef>
              <a:spcAft>
                <a:spcPts val="0"/>
              </a:spcAft>
              <a:buSzPts val="1800"/>
              <a:buNone/>
            </a:pPr>
            <a:r>
              <a:rPr lang="en" sz="900"/>
              <a:t>Election Day Images: </a:t>
            </a:r>
            <a:br>
              <a:rPr lang="en" sz="900"/>
            </a:br>
            <a:r>
              <a:rPr lang="en" sz="900" u="sng">
                <a:solidFill>
                  <a:schemeClr val="hlink"/>
                </a:solidFill>
                <a:hlinkClick r:id="rId9"/>
              </a:rPr>
              <a:t>http://www.allthingsclipart.com/03/election.day.04.jpg</a:t>
            </a:r>
            <a:br>
              <a:rPr lang="en" sz="900"/>
            </a:br>
            <a:r>
              <a:rPr lang="en" sz="900" u="sng">
                <a:solidFill>
                  <a:schemeClr val="hlink"/>
                </a:solidFill>
                <a:hlinkClick r:id="rId10"/>
              </a:rPr>
              <a:t>https://www.askideas.com/media/65/November-8-2016-Election-Day-In-United-States.jpg</a:t>
            </a:r>
            <a:br>
              <a:rPr lang="en" sz="900"/>
            </a:br>
            <a:r>
              <a:rPr lang="en" sz="900" u="sng">
                <a:solidFill>
                  <a:schemeClr val="hlink"/>
                </a:solidFill>
                <a:hlinkClick r:id="rId11"/>
              </a:rPr>
              <a:t>https://www.amalgamatedbank.com/amalgamated-bank-teams-rock-vote</a:t>
            </a:r>
            <a:br>
              <a:rPr lang="en" sz="900"/>
            </a:br>
            <a:r>
              <a:rPr lang="en" sz="900" u="sng">
                <a:solidFill>
                  <a:schemeClr val="hlink"/>
                </a:solidFill>
                <a:hlinkClick r:id="rId12"/>
              </a:rPr>
              <a:t>https://caffeinatedthoughts.com/wp-content/uploads/2016/07/Screenshot-2016-07-22-18.40.17-1024x608.png</a:t>
            </a:r>
            <a:endParaRPr sz="900"/>
          </a:p>
          <a:p>
            <a:pPr indent="0" lvl="0" marL="0" rtl="0" algn="l">
              <a:lnSpc>
                <a:spcPct val="115000"/>
              </a:lnSpc>
              <a:spcBef>
                <a:spcPts val="1600"/>
              </a:spcBef>
              <a:spcAft>
                <a:spcPts val="0"/>
              </a:spcAft>
              <a:buSzPts val="1800"/>
              <a:buNone/>
            </a:pPr>
            <a:r>
              <a:rPr lang="en" sz="900"/>
              <a:t>Electoral College Images: </a:t>
            </a:r>
            <a:br>
              <a:rPr lang="en" sz="900"/>
            </a:br>
            <a:r>
              <a:rPr lang="en" sz="900" u="sng">
                <a:solidFill>
                  <a:schemeClr val="hlink"/>
                </a:solidFill>
                <a:hlinkClick r:id="rId13"/>
              </a:rPr>
              <a:t>http://swh.schoolworkhelper.netdna-cdn.com/wp-content/uploads/2010/08/electoral-college-map.gif?x37075</a:t>
            </a:r>
            <a:br>
              <a:rPr lang="en" sz="900"/>
            </a:br>
            <a:r>
              <a:rPr lang="en" sz="900" u="sng">
                <a:solidFill>
                  <a:schemeClr val="hlink"/>
                </a:solidFill>
                <a:hlinkClick r:id="rId14"/>
              </a:rPr>
              <a:t>http://www.paretopolitics.com/uploads/4/7/0/9/47091401/452559287_orig.png</a:t>
            </a:r>
            <a:endParaRPr sz="900"/>
          </a:p>
          <a:p>
            <a:pPr indent="0" lvl="0" marL="0" rtl="0" algn="l">
              <a:lnSpc>
                <a:spcPct val="115000"/>
              </a:lnSpc>
              <a:spcBef>
                <a:spcPts val="1600"/>
              </a:spcBef>
              <a:spcAft>
                <a:spcPts val="0"/>
              </a:spcAft>
              <a:buSzPts val="1800"/>
              <a:buNone/>
            </a:pPr>
            <a:r>
              <a:rPr lang="en" sz="900"/>
              <a:t>Counting Votes Image: </a:t>
            </a:r>
            <a:r>
              <a:rPr lang="en" sz="900" u="sng">
                <a:solidFill>
                  <a:schemeClr val="hlink"/>
                </a:solidFill>
                <a:hlinkClick r:id="rId15"/>
              </a:rPr>
              <a:t>http://s.hswstatic.com/gif/us-electoral-college-1.jpg</a:t>
            </a:r>
            <a:endParaRPr sz="900"/>
          </a:p>
          <a:p>
            <a:pPr indent="0" lvl="0" marL="0" rtl="0" algn="l">
              <a:lnSpc>
                <a:spcPct val="115000"/>
              </a:lnSpc>
              <a:spcBef>
                <a:spcPts val="1600"/>
              </a:spcBef>
              <a:spcAft>
                <a:spcPts val="0"/>
              </a:spcAft>
              <a:buSzPts val="1800"/>
              <a:buNone/>
            </a:pPr>
            <a:r>
              <a:rPr lang="en" sz="900"/>
              <a:t>Inauguration Image: </a:t>
            </a:r>
            <a:r>
              <a:rPr lang="en" sz="900" u="sng">
                <a:solidFill>
                  <a:schemeClr val="hlink"/>
                </a:solidFill>
                <a:hlinkClick r:id="rId16"/>
              </a:rPr>
              <a:t>http://static.guim.co.uk/sys-images/Guardian/Pix/pictures/2013/1/21/1358795319262/Obama-inauguration-010.jpg</a:t>
            </a:r>
            <a:endParaRPr sz="900"/>
          </a:p>
          <a:p>
            <a:pPr indent="0" lvl="0" marL="0" rtl="0" algn="l">
              <a:lnSpc>
                <a:spcPct val="115000"/>
              </a:lnSpc>
              <a:spcBef>
                <a:spcPts val="1600"/>
              </a:spcBef>
              <a:spcAft>
                <a:spcPts val="0"/>
              </a:spcAft>
              <a:buSzPts val="1800"/>
              <a:buNone/>
            </a:pPr>
            <a:r>
              <a:t/>
            </a:r>
            <a:endParaRPr sz="900"/>
          </a:p>
          <a:p>
            <a:pPr indent="0" lvl="0" marL="0" rtl="0" algn="l">
              <a:lnSpc>
                <a:spcPct val="115000"/>
              </a:lnSpc>
              <a:spcBef>
                <a:spcPts val="1600"/>
              </a:spcBef>
              <a:spcAft>
                <a:spcPts val="0"/>
              </a:spcAft>
              <a:buSzPts val="1800"/>
              <a:buNone/>
            </a:pPr>
            <a:r>
              <a:t/>
            </a:r>
            <a:endParaRPr sz="900"/>
          </a:p>
          <a:p>
            <a:pPr indent="0" lvl="0" marL="0" rtl="0" algn="l">
              <a:lnSpc>
                <a:spcPct val="115000"/>
              </a:lnSpc>
              <a:spcBef>
                <a:spcPts val="1600"/>
              </a:spcBef>
              <a:spcAft>
                <a:spcPts val="0"/>
              </a:spcAft>
              <a:buSzPts val="1800"/>
              <a:buNone/>
            </a:pPr>
            <a:br>
              <a:rPr lang="en" sz="900"/>
            </a:br>
            <a:br>
              <a:rPr lang="en" sz="900"/>
            </a:br>
            <a:endParaRPr sz="900"/>
          </a:p>
          <a:p>
            <a:pPr indent="0" lvl="0" marL="0" rtl="0" algn="l">
              <a:lnSpc>
                <a:spcPct val="115000"/>
              </a:lnSpc>
              <a:spcBef>
                <a:spcPts val="1600"/>
              </a:spcBef>
              <a:spcAft>
                <a:spcPts val="0"/>
              </a:spcAft>
              <a:buSzPts val="1800"/>
              <a:buNone/>
            </a:pPr>
            <a:r>
              <a:t/>
            </a:r>
            <a:endParaRPr sz="900"/>
          </a:p>
          <a:p>
            <a:pPr indent="0" lvl="0" marL="0" rtl="0" algn="l">
              <a:lnSpc>
                <a:spcPct val="115000"/>
              </a:lnSpc>
              <a:spcBef>
                <a:spcPts val="1600"/>
              </a:spcBef>
              <a:spcAft>
                <a:spcPts val="0"/>
              </a:spcAft>
              <a:buSzPts val="1800"/>
              <a:buNone/>
            </a:pPr>
            <a:r>
              <a:t/>
            </a:r>
            <a:endParaRPr sz="900"/>
          </a:p>
          <a:p>
            <a:pPr indent="0" lvl="0" marL="0" rtl="0" algn="l">
              <a:lnSpc>
                <a:spcPct val="115000"/>
              </a:lnSpc>
              <a:spcBef>
                <a:spcPts val="1600"/>
              </a:spcBef>
              <a:spcAft>
                <a:spcPts val="1600"/>
              </a:spcAft>
              <a:buSzPts val="1800"/>
              <a:buNone/>
            </a:pPr>
            <a:r>
              <a:t/>
            </a:r>
            <a:endParaRPr sz="9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9"/>
          <p:cNvSpPr txBox="1"/>
          <p:nvPr/>
        </p:nvSpPr>
        <p:spPr>
          <a:xfrm>
            <a:off x="334625" y="136350"/>
            <a:ext cx="8254500" cy="105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t>As you can see, the Journey to the White House has many “stops” and takes many months.</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rPr lang="en" sz="2400"/>
              <a:t>Sit back, relax, and enjoy the book, </a:t>
            </a:r>
            <a:r>
              <a:rPr lang="en" sz="2400" u="sng"/>
              <a:t>Grace for President</a:t>
            </a:r>
            <a:r>
              <a:rPr lang="en" sz="2400"/>
              <a:t> by Kelly Dipucchio</a:t>
            </a:r>
            <a:endParaRPr sz="2400"/>
          </a:p>
        </p:txBody>
      </p:sp>
      <p:pic>
        <p:nvPicPr>
          <p:cNvPr descr="Kids Books: Grace for President read aloud is a great book for Presidents Day for kids! At school, Grace is shocked to learn the U.S. has never had a female president!  So she decides to run for school president, learning how to run a campaign, listen to voters, and even create a slogan. In the process, all the kids learn about the electoral college and how elections work. But on election day, the votes are SO CLOSE. Will Grace win the presidency?&#10;&#10;From Disney's Hyperion Books for Children.&#10;Author Kelly DiPucchio lives in Michigan, which has 17 electoral votes!&#10;Illustrator LeUyen Pham lives in California, which has 55 electoral votes! &#10;&#10;KidTime StoryTime is a Kids YouTube Channel all about kids books read aloud with love, funny voices &amp; wacky puppets...to entertain, educate &amp; inspire a love of reading! StoryTeller &amp; her peppy puppets read aloud all kinds of children stories every week. From monsters to princesses to dinosaurs, Disney books, the ABCs, even bilingual and nonfiction story time! Ideal from birth through approximately 99 years of age.  Because kids books are seriously awesome &amp; surprisingly deep. No Kidding.&#10;&#10;DEAR PARENTS &amp; EDUCATORS! BUY THE BOOK HERE: http://kidtimestorytime.com/go/grace-for-president/ Your purchase helps support our free channel &amp; the author at no additional cost to you.&#10;&#10;SUBSCRIBE @ http://ow.ly/SLdiP &amp; BECOME A KidTime StoryTimer! &#10;&#10;YOU CAN BUY OUR PUPPETS HERE:&#10;DOUG THE DINOSAUR: http://kidtimestorytime.com/go/doug-the-dinosaur/&#10;HOOTY THE OWL: http://kidtimestorytime.com/go/hooty-the-owl/&#10;CORNY THE UNICORN: http://kidtimestorytime.com/go/corny-the-unicorn/&#10;FUSCHIA FISH: http://kidtimestorytime.com/go/fuschia-fish/&#10;WHITE RAT: http://kidtimestorytime.com/go/white-rat/&#10;ABUELA BEAR: http://kidtimestorytime.com/go/abuela-bear/&#10;TWOTONE THE CAT: http://kidtimestorytime.com/go/twotone-stuffed-animal-cat/&#10;&#10;Facebook: https://www.facebook.com/KidTimeStoryTime/&#10;Instagram: https://www.instagram.com/kidtimestorytime/&#10;Twitter: https://twitter.com/KidTimeStory&#10;Website: http://KidTimeStoryTime.com&#10;Patreon: https://www.patreon.com/KidTimeStoryTime&#10;&#10;#KidTimeStoryTime" id="208" name="Google Shape;208;p39" title="Grace for President | How to Run for President | Presidents Day for Kids">
            <a:hlinkClick r:id="rId3"/>
          </p:cNvPr>
          <p:cNvPicPr preferRelativeResize="0"/>
          <p:nvPr/>
        </p:nvPicPr>
        <p:blipFill>
          <a:blip r:embed="rId4">
            <a:alphaModFix/>
          </a:blip>
          <a:stretch>
            <a:fillRect/>
          </a:stretch>
        </p:blipFill>
        <p:spPr>
          <a:xfrm>
            <a:off x="2652300" y="2074275"/>
            <a:ext cx="3844424" cy="2883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0"/>
          <p:cNvSpPr txBox="1"/>
          <p:nvPr/>
        </p:nvSpPr>
        <p:spPr>
          <a:xfrm>
            <a:off x="0" y="371825"/>
            <a:ext cx="8886600" cy="39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rPr>
              <a:t>You </a:t>
            </a:r>
            <a:r>
              <a:rPr lang="en" sz="1900">
                <a:solidFill>
                  <a:schemeClr val="dk1"/>
                </a:solidFill>
              </a:rPr>
              <a:t>have learned a lot about running for office and how the election process works.  It is time for you to put your knowledge into action.  </a:t>
            </a:r>
            <a:endParaRPr sz="1900">
              <a:solidFill>
                <a:schemeClr val="dk1"/>
              </a:solidFill>
            </a:endParaRPr>
          </a:p>
          <a:p>
            <a:pPr indent="0" lvl="0" marL="0" rtl="0" algn="l">
              <a:spcBef>
                <a:spcPts val="0"/>
              </a:spcBef>
              <a:spcAft>
                <a:spcPts val="0"/>
              </a:spcAft>
              <a:buNone/>
            </a:pPr>
            <a:r>
              <a:t/>
            </a:r>
            <a:endParaRPr sz="1900">
              <a:solidFill>
                <a:schemeClr val="dk1"/>
              </a:solidFill>
            </a:endParaRPr>
          </a:p>
          <a:p>
            <a:pPr indent="0" lvl="0" marL="0" rtl="0" algn="l">
              <a:spcBef>
                <a:spcPts val="0"/>
              </a:spcBef>
              <a:spcAft>
                <a:spcPts val="0"/>
              </a:spcAft>
              <a:buNone/>
            </a:pPr>
            <a:r>
              <a:rPr lang="en" sz="1900">
                <a:solidFill>
                  <a:schemeClr val="dk1"/>
                </a:solidFill>
              </a:rPr>
              <a:t>Your teacher will give you directions about how to enjoy this simulation game called, “Win the White House”.</a:t>
            </a:r>
            <a:endParaRPr sz="1900">
              <a:solidFill>
                <a:schemeClr val="dk1"/>
              </a:solidFill>
            </a:endParaRPr>
          </a:p>
          <a:p>
            <a:pPr indent="0" lvl="0" marL="0" rtl="0" algn="l">
              <a:spcBef>
                <a:spcPts val="0"/>
              </a:spcBef>
              <a:spcAft>
                <a:spcPts val="0"/>
              </a:spcAft>
              <a:buNone/>
            </a:pPr>
            <a:r>
              <a:t/>
            </a:r>
            <a:endParaRPr sz="1900">
              <a:solidFill>
                <a:schemeClr val="dk1"/>
              </a:solidFill>
            </a:endParaRPr>
          </a:p>
          <a:p>
            <a:pPr indent="0" lvl="0" marL="0" rtl="0" algn="l">
              <a:spcBef>
                <a:spcPts val="0"/>
              </a:spcBef>
              <a:spcAft>
                <a:spcPts val="0"/>
              </a:spcAft>
              <a:buNone/>
            </a:pPr>
            <a:r>
              <a:rPr lang="en" sz="1900"/>
              <a:t>CLICK HERE TO ACCESS THE GAME</a:t>
            </a:r>
            <a:endParaRPr sz="1900"/>
          </a:p>
          <a:p>
            <a:pPr indent="0" lvl="0" marL="0" rtl="0" algn="l">
              <a:spcBef>
                <a:spcPts val="0"/>
              </a:spcBef>
              <a:spcAft>
                <a:spcPts val="0"/>
              </a:spcAft>
              <a:buNone/>
            </a:pPr>
            <a:r>
              <a:rPr lang="en" sz="1900" u="sng">
                <a:solidFill>
                  <a:srgbClr val="FF0000"/>
                </a:solidFill>
                <a:hlinkClick r:id="rId3">
                  <a:extLst>
                    <a:ext uri="{A12FA001-AC4F-418D-AE19-62706E023703}">
                      <ahyp:hlinkClr val="tx"/>
                    </a:ext>
                  </a:extLst>
                </a:hlinkClick>
              </a:rPr>
              <a:t>Win the White House</a:t>
            </a:r>
            <a:endParaRPr sz="1900">
              <a:solidFill>
                <a:srgbClr val="FF0000"/>
              </a:solidFill>
            </a:endParaRPr>
          </a:p>
          <a:p>
            <a:pPr indent="0" lvl="0" marL="0" rtl="0" algn="l">
              <a:spcBef>
                <a:spcPts val="0"/>
              </a:spcBef>
              <a:spcAft>
                <a:spcPts val="0"/>
              </a:spcAft>
              <a:buNone/>
            </a:pPr>
            <a:r>
              <a:t/>
            </a:r>
            <a:endParaRPr sz="19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1"/>
          <p:cNvSpPr txBox="1"/>
          <p:nvPr/>
        </p:nvSpPr>
        <p:spPr>
          <a:xfrm>
            <a:off x="0" y="161125"/>
            <a:ext cx="8613900" cy="458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chemeClr val="dk1"/>
                </a:solidFill>
                <a:latin typeface="Federant"/>
                <a:ea typeface="Federant"/>
                <a:cs typeface="Federant"/>
                <a:sym typeface="Federant"/>
              </a:rPr>
              <a:t>Win the White House Campaign: Reflections</a:t>
            </a:r>
            <a:endParaRPr>
              <a:solidFill>
                <a:schemeClr val="dk1"/>
              </a:solidFill>
              <a:latin typeface="Federant"/>
              <a:ea typeface="Federant"/>
              <a:cs typeface="Federant"/>
              <a:sym typeface="Federant"/>
            </a:endParaRPr>
          </a:p>
          <a:p>
            <a:pPr indent="0" lvl="0" marL="0" rtl="0" algn="ctr">
              <a:lnSpc>
                <a:spcPct val="115000"/>
              </a:lnSpc>
              <a:spcBef>
                <a:spcPts val="0"/>
              </a:spcBef>
              <a:spcAft>
                <a:spcPts val="0"/>
              </a:spcAft>
              <a:buNone/>
            </a:pPr>
            <a:r>
              <a:rPr lang="en" sz="1100">
                <a:solidFill>
                  <a:schemeClr val="dk1"/>
                </a:solidFill>
                <a:latin typeface="Averia Sans Libre"/>
                <a:ea typeface="Averia Sans Libre"/>
                <a:cs typeface="Averia Sans Libre"/>
                <a:sym typeface="Averia Sans Libre"/>
              </a:rPr>
              <a:t>Answer the following questions in complete sentences.  Remember to use proper capitalization and punctuation.</a:t>
            </a:r>
            <a:endParaRPr sz="1100">
              <a:solidFill>
                <a:schemeClr val="dk1"/>
              </a:solidFill>
              <a:latin typeface="Averia Sans Libre"/>
              <a:ea typeface="Averia Sans Libre"/>
              <a:cs typeface="Averia Sans Libre"/>
              <a:sym typeface="Averia Sans Libre"/>
            </a:endParaRPr>
          </a:p>
          <a:p>
            <a:pPr indent="0" lvl="0" marL="0" rtl="0" algn="ctr">
              <a:lnSpc>
                <a:spcPct val="115000"/>
              </a:lnSpc>
              <a:spcBef>
                <a:spcPts val="0"/>
              </a:spcBef>
              <a:spcAft>
                <a:spcPts val="0"/>
              </a:spcAft>
              <a:buNone/>
            </a:pPr>
            <a:r>
              <a:t/>
            </a:r>
            <a:endParaRPr>
              <a:solidFill>
                <a:schemeClr val="dk1"/>
              </a:solidFill>
              <a:latin typeface="Federant"/>
              <a:ea typeface="Federant"/>
              <a:cs typeface="Federant"/>
              <a:sym typeface="Federant"/>
            </a:endParaRPr>
          </a:p>
          <a:p>
            <a:pPr indent="-304800" lvl="0" marL="457200" rtl="0" algn="l">
              <a:lnSpc>
                <a:spcPct val="115000"/>
              </a:lnSpc>
              <a:spcBef>
                <a:spcPts val="0"/>
              </a:spcBef>
              <a:spcAft>
                <a:spcPts val="0"/>
              </a:spcAft>
              <a:buClr>
                <a:schemeClr val="dk1"/>
              </a:buClr>
              <a:buSzPts val="1200"/>
              <a:buFont typeface="Happy Monkey"/>
              <a:buAutoNum type="arabicPeriod"/>
            </a:pPr>
            <a:r>
              <a:rPr lang="en" sz="1200">
                <a:solidFill>
                  <a:schemeClr val="dk1"/>
                </a:solidFill>
                <a:latin typeface="Happy Monkey"/>
                <a:ea typeface="Happy Monkey"/>
                <a:cs typeface="Happy Monkey"/>
                <a:sym typeface="Happy Monkey"/>
              </a:rPr>
              <a:t>What was the best part of the Win the White House Campaign? Why? </a:t>
            </a: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endParaRPr sz="1200">
              <a:solidFill>
                <a:schemeClr val="dk1"/>
              </a:solidFill>
              <a:latin typeface="Happy Monkey"/>
              <a:ea typeface="Happy Monkey"/>
              <a:cs typeface="Happy Monkey"/>
              <a:sym typeface="Happy Monkey"/>
            </a:endParaRPr>
          </a:p>
          <a:p>
            <a:pPr indent="-304800" lvl="0" marL="457200" rtl="0" algn="l">
              <a:lnSpc>
                <a:spcPct val="115000"/>
              </a:lnSpc>
              <a:spcBef>
                <a:spcPts val="0"/>
              </a:spcBef>
              <a:spcAft>
                <a:spcPts val="0"/>
              </a:spcAft>
              <a:buClr>
                <a:schemeClr val="dk1"/>
              </a:buClr>
              <a:buSzPts val="1200"/>
              <a:buFont typeface="Happy Monkey"/>
              <a:buAutoNum type="arabicPeriod"/>
            </a:pPr>
            <a:r>
              <a:rPr lang="en" sz="1200">
                <a:solidFill>
                  <a:schemeClr val="dk1"/>
                </a:solidFill>
                <a:latin typeface="Happy Monkey"/>
                <a:ea typeface="Happy Monkey"/>
                <a:cs typeface="Happy Monkey"/>
                <a:sym typeface="Happy Monkey"/>
              </a:rPr>
              <a:t>Describe your experience during the campaign process.  What were some hurdles you had to overcome?  Did anything limit your ability to campaign successfully? </a:t>
            </a: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endParaRPr sz="1200">
              <a:solidFill>
                <a:schemeClr val="dk1"/>
              </a:solidFill>
              <a:latin typeface="Happy Monkey"/>
              <a:ea typeface="Happy Monkey"/>
              <a:cs typeface="Happy Monkey"/>
              <a:sym typeface="Happy Monkey"/>
            </a:endParaRPr>
          </a:p>
          <a:p>
            <a:pPr indent="0" lvl="0" marL="457200" rtl="0" algn="l">
              <a:lnSpc>
                <a:spcPct val="115000"/>
              </a:lnSpc>
              <a:spcBef>
                <a:spcPts val="0"/>
              </a:spcBef>
              <a:spcAft>
                <a:spcPts val="0"/>
              </a:spcAft>
              <a:buNone/>
            </a:pP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br>
              <a:rPr lang="en" sz="1200">
                <a:solidFill>
                  <a:schemeClr val="dk1"/>
                </a:solidFill>
                <a:latin typeface="Happy Monkey"/>
                <a:ea typeface="Happy Monkey"/>
                <a:cs typeface="Happy Monkey"/>
                <a:sym typeface="Happy Monkey"/>
              </a:rPr>
            </a:br>
            <a:endParaRPr sz="1200">
              <a:solidFill>
                <a:schemeClr val="dk1"/>
              </a:solidFill>
              <a:latin typeface="Happy Monkey"/>
              <a:ea typeface="Happy Monkey"/>
              <a:cs typeface="Happy Monkey"/>
              <a:sym typeface="Happy Monkey"/>
            </a:endParaRPr>
          </a:p>
          <a:p>
            <a:pPr indent="-304800" lvl="0" marL="457200" rtl="0" algn="l">
              <a:lnSpc>
                <a:spcPct val="115000"/>
              </a:lnSpc>
              <a:spcBef>
                <a:spcPts val="0"/>
              </a:spcBef>
              <a:spcAft>
                <a:spcPts val="0"/>
              </a:spcAft>
              <a:buClr>
                <a:schemeClr val="dk1"/>
              </a:buClr>
              <a:buSzPts val="1200"/>
              <a:buFont typeface="Happy Monkey"/>
              <a:buAutoNum type="arabicPeriod"/>
            </a:pPr>
            <a:r>
              <a:rPr lang="en" sz="1200">
                <a:solidFill>
                  <a:schemeClr val="dk1"/>
                </a:solidFill>
                <a:latin typeface="Happy Monkey"/>
                <a:ea typeface="Happy Monkey"/>
                <a:cs typeface="Happy Monkey"/>
                <a:sym typeface="Happy Monkey"/>
              </a:rPr>
              <a:t>Was you campaign successful? Why or why not? </a:t>
            </a:r>
            <a:endParaRPr sz="1200">
              <a:solidFill>
                <a:schemeClr val="dk1"/>
              </a:solidFill>
              <a:latin typeface="Happy Monkey"/>
              <a:ea typeface="Happy Monkey"/>
              <a:cs typeface="Happy Monkey"/>
              <a:sym typeface="Happy Monkey"/>
            </a:endParaRPr>
          </a:p>
        </p:txBody>
      </p:sp>
      <p:sp>
        <p:nvSpPr>
          <p:cNvPr id="219" name="Google Shape;219;p41"/>
          <p:cNvSpPr txBox="1"/>
          <p:nvPr/>
        </p:nvSpPr>
        <p:spPr>
          <a:xfrm>
            <a:off x="607300" y="1239400"/>
            <a:ext cx="7064700" cy="109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220" name="Google Shape;220;p41"/>
          <p:cNvSpPr txBox="1"/>
          <p:nvPr/>
        </p:nvSpPr>
        <p:spPr>
          <a:xfrm>
            <a:off x="619700" y="3011725"/>
            <a:ext cx="7374300" cy="14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2"/>
          <p:cNvSpPr txBox="1"/>
          <p:nvPr/>
        </p:nvSpPr>
        <p:spPr>
          <a:xfrm>
            <a:off x="136325" y="743650"/>
            <a:ext cx="9072300" cy="44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3. </a:t>
            </a:r>
            <a:r>
              <a:rPr lang="en"/>
              <a:t>What was the most difficult part of debating?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Was you campaign successful? Why or why not? </a:t>
            </a:r>
            <a:endParaRPr/>
          </a:p>
        </p:txBody>
      </p:sp>
      <p:sp>
        <p:nvSpPr>
          <p:cNvPr id="226" name="Google Shape;226;p42"/>
          <p:cNvSpPr txBox="1"/>
          <p:nvPr/>
        </p:nvSpPr>
        <p:spPr>
          <a:xfrm>
            <a:off x="359425" y="1165025"/>
            <a:ext cx="7833000" cy="11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227" name="Google Shape;227;p42"/>
          <p:cNvSpPr txBox="1"/>
          <p:nvPr/>
        </p:nvSpPr>
        <p:spPr>
          <a:xfrm>
            <a:off x="470975" y="2924975"/>
            <a:ext cx="7548000" cy="178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pic>
        <p:nvPicPr>
          <p:cNvPr id="232" name="Google Shape;232;p43">
            <a:hlinkClick r:id="rId4"/>
          </p:cNvPr>
          <p:cNvPicPr preferRelativeResize="0"/>
          <p:nvPr/>
        </p:nvPicPr>
        <p:blipFill>
          <a:blip r:embed="rId5">
            <a:alphaModFix/>
          </a:blip>
          <a:stretch>
            <a:fillRect/>
          </a:stretch>
        </p:blipFill>
        <p:spPr>
          <a:xfrm>
            <a:off x="1118200" y="545959"/>
            <a:ext cx="1757225" cy="2253225"/>
          </a:xfrm>
          <a:prstGeom prst="rect">
            <a:avLst/>
          </a:prstGeom>
          <a:noFill/>
          <a:ln>
            <a:noFill/>
          </a:ln>
        </p:spPr>
      </p:pic>
      <p:pic>
        <p:nvPicPr>
          <p:cNvPr id="233" name="Google Shape;233;p43">
            <a:hlinkClick r:id="rId6"/>
          </p:cNvPr>
          <p:cNvPicPr preferRelativeResize="0"/>
          <p:nvPr/>
        </p:nvPicPr>
        <p:blipFill>
          <a:blip r:embed="rId7">
            <a:alphaModFix/>
          </a:blip>
          <a:stretch>
            <a:fillRect/>
          </a:stretch>
        </p:blipFill>
        <p:spPr>
          <a:xfrm>
            <a:off x="3021288" y="901339"/>
            <a:ext cx="1489326" cy="1861584"/>
          </a:xfrm>
          <a:prstGeom prst="rect">
            <a:avLst/>
          </a:prstGeom>
          <a:noFill/>
          <a:ln>
            <a:noFill/>
          </a:ln>
        </p:spPr>
      </p:pic>
      <p:pic>
        <p:nvPicPr>
          <p:cNvPr id="234" name="Google Shape;234;p43">
            <a:hlinkClick r:id="rId8"/>
          </p:cNvPr>
          <p:cNvPicPr preferRelativeResize="0"/>
          <p:nvPr/>
        </p:nvPicPr>
        <p:blipFill>
          <a:blip r:embed="rId9">
            <a:alphaModFix/>
          </a:blip>
          <a:stretch>
            <a:fillRect/>
          </a:stretch>
        </p:blipFill>
        <p:spPr>
          <a:xfrm>
            <a:off x="4656500" y="582201"/>
            <a:ext cx="1715909" cy="2180699"/>
          </a:xfrm>
          <a:prstGeom prst="rect">
            <a:avLst/>
          </a:prstGeom>
          <a:noFill/>
          <a:ln>
            <a:noFill/>
          </a:ln>
        </p:spPr>
      </p:pic>
      <p:pic>
        <p:nvPicPr>
          <p:cNvPr id="235" name="Google Shape;235;p43">
            <a:hlinkClick r:id="rId10"/>
          </p:cNvPr>
          <p:cNvPicPr preferRelativeResize="0"/>
          <p:nvPr/>
        </p:nvPicPr>
        <p:blipFill>
          <a:blip r:embed="rId11">
            <a:alphaModFix/>
          </a:blip>
          <a:stretch>
            <a:fillRect/>
          </a:stretch>
        </p:blipFill>
        <p:spPr>
          <a:xfrm>
            <a:off x="6614852" y="749586"/>
            <a:ext cx="1639625" cy="2049585"/>
          </a:xfrm>
          <a:prstGeom prst="rect">
            <a:avLst/>
          </a:prstGeom>
          <a:noFill/>
          <a:ln>
            <a:noFill/>
          </a:ln>
        </p:spPr>
      </p:pic>
      <p:sp>
        <p:nvSpPr>
          <p:cNvPr id="236" name="Google Shape;236;p43"/>
          <p:cNvSpPr txBox="1"/>
          <p:nvPr/>
        </p:nvSpPr>
        <p:spPr>
          <a:xfrm>
            <a:off x="830400" y="3024125"/>
            <a:ext cx="7424100" cy="95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Click on a book to listen to the story.</a:t>
            </a:r>
            <a:endParaRPr sz="35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