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Nunito"/>
      <p:regular r:id="rId39"/>
      <p:bold r:id="rId40"/>
      <p:italic r:id="rId41"/>
      <p:boldItalic r:id="rId42"/>
    </p:embeddedFont>
    <p:embeddedFont>
      <p:font typeface="Lato"/>
      <p:regular r:id="rId43"/>
      <p:bold r:id="rId44"/>
      <p:italic r:id="rId45"/>
      <p:boldItalic r:id="rId46"/>
    </p:embeddedFont>
    <p:embeddedFont>
      <p:font typeface="Maven Pro"/>
      <p:regular r:id="rId47"/>
      <p:bold r:id="rId48"/>
    </p:embeddedFont>
    <p:embeddedFont>
      <p:font typeface="Maven Pro Regular"/>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
          <p15:clr>
            <a:srgbClr val="A4A3A4"/>
          </p15:clr>
        </p15:guide>
        <p15:guide id="2" pos="35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 orient="horz"/>
        <p:guide pos="352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bold.fntdata"/><Relationship Id="rId42" Type="http://schemas.openxmlformats.org/officeDocument/2006/relationships/font" Target="fonts/Nunito-boldItalic.fntdata"/><Relationship Id="rId41" Type="http://schemas.openxmlformats.org/officeDocument/2006/relationships/font" Target="fonts/Nunito-italic.fntdata"/><Relationship Id="rId44" Type="http://schemas.openxmlformats.org/officeDocument/2006/relationships/font" Target="fonts/Lato-bold.fntdata"/><Relationship Id="rId43" Type="http://schemas.openxmlformats.org/officeDocument/2006/relationships/font" Target="fonts/Lato-regular.fntdata"/><Relationship Id="rId46" Type="http://schemas.openxmlformats.org/officeDocument/2006/relationships/font" Target="fonts/Lato-boldItalic.fntdata"/><Relationship Id="rId45"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avenPro-bold.fntdata"/><Relationship Id="rId47" Type="http://schemas.openxmlformats.org/officeDocument/2006/relationships/font" Target="fonts/MavenPro-regular.fntdata"/><Relationship Id="rId49" Type="http://schemas.openxmlformats.org/officeDocument/2006/relationships/font" Target="fonts/MavenProRegular-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Nunito-regular.fntdata"/><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MavenProRegular-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86b4e808c8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86b4e808c8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86b4e808c8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86b4e808c8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86b4e808c8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86b4e808c8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86b4e808c8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86b4e808c8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86b4e808c8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86b4e808c8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86b4e808c8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86b4e808c8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86b4e808c8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86b4e808c8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86b4e808c8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86b4e808c8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86b4e808c8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6b4e808c8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86b4e808c8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86b4e808c8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86b4e808c8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6b4e808c8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86b4e808c8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86b4e808c8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86b4e808c8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86b4e808c8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86b4e808c8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86b4e808c8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86b4e808c8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86b4e808c8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86b4e808c8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86b4e808c8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86b4e808c8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6b4e808c8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86b4e808c8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86b4e808c8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86b4e808c8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86b4e808c8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86b4e808c8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86b4e808c8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86b4e808c8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86b4e808c8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86b4e808c8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86b4e808c8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86b4e808c8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86b4e808c8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86b4e808c8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86b4e808c8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86b4e808c8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86b4e808c8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86b4e808c8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86b4e808c8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86b4e808c8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86b4e808c8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86b4e808c8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86b4e808c8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86b4e808c8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86b4e808c8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86b4e808c8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86b4e808c8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86b4e808c8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86b4e808c8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86b4e808c8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86b4e808c8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1600"/>
              </a:spcBef>
              <a:spcAft>
                <a:spcPts val="0"/>
              </a:spcAft>
              <a:buClr>
                <a:schemeClr val="lt1"/>
              </a:buClr>
              <a:buSzPts val="1100"/>
              <a:buChar char="○"/>
              <a:defRPr>
                <a:solidFill>
                  <a:schemeClr val="lt1"/>
                </a:solidFill>
              </a:defRPr>
            </a:lvl2pPr>
            <a:lvl3pPr indent="-298450" lvl="2" marL="1371600" algn="ctr">
              <a:spcBef>
                <a:spcPts val="1600"/>
              </a:spcBef>
              <a:spcAft>
                <a:spcPts val="0"/>
              </a:spcAft>
              <a:buClr>
                <a:schemeClr val="lt1"/>
              </a:buClr>
              <a:buSzPts val="1100"/>
              <a:buChar char="■"/>
              <a:defRPr>
                <a:solidFill>
                  <a:schemeClr val="lt1"/>
                </a:solidFill>
              </a:defRPr>
            </a:lvl3pPr>
            <a:lvl4pPr indent="-298450" lvl="3" marL="1828800" algn="ctr">
              <a:spcBef>
                <a:spcPts val="1600"/>
              </a:spcBef>
              <a:spcAft>
                <a:spcPts val="0"/>
              </a:spcAft>
              <a:buClr>
                <a:schemeClr val="lt1"/>
              </a:buClr>
              <a:buSzPts val="1100"/>
              <a:buChar char="●"/>
              <a:defRPr>
                <a:solidFill>
                  <a:schemeClr val="lt1"/>
                </a:solidFill>
              </a:defRPr>
            </a:lvl4pPr>
            <a:lvl5pPr indent="-298450" lvl="4" marL="2286000" algn="ctr">
              <a:spcBef>
                <a:spcPts val="1600"/>
              </a:spcBef>
              <a:spcAft>
                <a:spcPts val="0"/>
              </a:spcAft>
              <a:buClr>
                <a:schemeClr val="lt1"/>
              </a:buClr>
              <a:buSzPts val="1100"/>
              <a:buChar char="○"/>
              <a:defRPr>
                <a:solidFill>
                  <a:schemeClr val="lt1"/>
                </a:solidFill>
              </a:defRPr>
            </a:lvl5pPr>
            <a:lvl6pPr indent="-298450" lvl="5" marL="2743200" algn="ctr">
              <a:spcBef>
                <a:spcPts val="1600"/>
              </a:spcBef>
              <a:spcAft>
                <a:spcPts val="0"/>
              </a:spcAft>
              <a:buClr>
                <a:schemeClr val="lt1"/>
              </a:buClr>
              <a:buSzPts val="1100"/>
              <a:buChar char="■"/>
              <a:defRPr>
                <a:solidFill>
                  <a:schemeClr val="lt1"/>
                </a:solidFill>
              </a:defRPr>
            </a:lvl6pPr>
            <a:lvl7pPr indent="-298450" lvl="6" marL="3200400" algn="ctr">
              <a:spcBef>
                <a:spcPts val="1600"/>
              </a:spcBef>
              <a:spcAft>
                <a:spcPts val="0"/>
              </a:spcAft>
              <a:buClr>
                <a:schemeClr val="lt1"/>
              </a:buClr>
              <a:buSzPts val="1100"/>
              <a:buChar char="●"/>
              <a:defRPr>
                <a:solidFill>
                  <a:schemeClr val="lt1"/>
                </a:solidFill>
              </a:defRPr>
            </a:lvl7pPr>
            <a:lvl8pPr indent="-298450" lvl="7" marL="3657600" algn="ctr">
              <a:spcBef>
                <a:spcPts val="1600"/>
              </a:spcBef>
              <a:spcAft>
                <a:spcPts val="0"/>
              </a:spcAft>
              <a:buClr>
                <a:schemeClr val="lt1"/>
              </a:buClr>
              <a:buSzPts val="1100"/>
              <a:buChar char="○"/>
              <a:defRPr>
                <a:solidFill>
                  <a:schemeClr val="lt1"/>
                </a:solidFill>
              </a:defRPr>
            </a:lvl8pPr>
            <a:lvl9pPr indent="-298450" lvl="8" marL="4114800" algn="ctr">
              <a:spcBef>
                <a:spcPts val="1600"/>
              </a:spcBef>
              <a:spcAft>
                <a:spcPts val="160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s://www.law.cornell.edu/constitution/articleiii" TargetMode="External"/><Relationship Id="rId4" Type="http://schemas.openxmlformats.org/officeDocument/2006/relationships/hyperlink" Target="https://www.law.cornell.edu/constitution/articleiii" TargetMode="External"/><Relationship Id="rId5" Type="http://schemas.openxmlformats.org/officeDocument/2006/relationships/hyperlink" Target="https://www.law.cornell.edu/constitution/articleii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www.law.cornell.edu/supremecourt/text/5/137" TargetMode="External"/><Relationship Id="rId4" Type="http://schemas.openxmlformats.org/officeDocument/2006/relationships/hyperlink" Target="https://www.oyez.org/cases/1789-1850/5us137"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hyperlink" Target="http://www.youtube.com/watch?v=j2FjNCuaIKs" TargetMode="Externa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www.youtube.com/watch?v=8-IGS4fteYQ" TargetMode="External"/><Relationship Id="rId4"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13"/>
            <a:ext cx="42555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Constitutional Values</a:t>
            </a:r>
            <a:endParaRPr/>
          </a:p>
        </p:txBody>
      </p:sp>
      <p:sp>
        <p:nvSpPr>
          <p:cNvPr id="278" name="Google Shape;278;p13"/>
          <p:cNvSpPr txBox="1"/>
          <p:nvPr>
            <p:ph idx="1" type="subTitle"/>
          </p:nvPr>
        </p:nvSpPr>
        <p:spPr>
          <a:xfrm>
            <a:off x="824000" y="3596300"/>
            <a:ext cx="4924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Judicial Review, Constitutional Interpretation,		and Freedom of Speech and the First Amendment</a:t>
            </a:r>
            <a:endParaRPr/>
          </a:p>
        </p:txBody>
      </p:sp>
      <p:sp>
        <p:nvSpPr>
          <p:cNvPr id="279" name="Google Shape;279;p13"/>
          <p:cNvSpPr txBox="1"/>
          <p:nvPr/>
        </p:nvSpPr>
        <p:spPr>
          <a:xfrm>
            <a:off x="0" y="4697250"/>
            <a:ext cx="42042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latin typeface="Times New Roman"/>
                <a:ea typeface="Times New Roman"/>
                <a:cs typeface="Times New Roman"/>
                <a:sym typeface="Times New Roman"/>
              </a:rPr>
              <a:t>Adopted for remote learning by Corey Genest</a:t>
            </a:r>
            <a:endParaRPr sz="16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4"/>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Judicial Review</a:t>
            </a:r>
            <a:endParaRPr/>
          </a:p>
        </p:txBody>
      </p:sp>
      <p:sp>
        <p:nvSpPr>
          <p:cNvPr id="285" name="Google Shape;285;p14"/>
          <p:cNvSpPr txBox="1"/>
          <p:nvPr/>
        </p:nvSpPr>
        <p:spPr>
          <a:xfrm>
            <a:off x="2646950" y="3181675"/>
            <a:ext cx="5187000" cy="155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Nunito"/>
                <a:ea typeface="Nunito"/>
                <a:cs typeface="Nunito"/>
                <a:sym typeface="Nunito"/>
              </a:rPr>
              <a:t>The doctrine under which the actions of the executive and</a:t>
            </a:r>
            <a:endParaRPr>
              <a:solidFill>
                <a:srgbClr val="FFFFFF"/>
              </a:solidFill>
              <a:latin typeface="Nunito"/>
              <a:ea typeface="Nunito"/>
              <a:cs typeface="Nunito"/>
              <a:sym typeface="Nunito"/>
            </a:endParaRPr>
          </a:p>
          <a:p>
            <a:pPr indent="0" lvl="0" marL="0" rtl="0" algn="l">
              <a:spcBef>
                <a:spcPts val="0"/>
              </a:spcBef>
              <a:spcAft>
                <a:spcPts val="0"/>
              </a:spcAft>
              <a:buNone/>
            </a:pPr>
            <a:r>
              <a:rPr lang="en">
                <a:solidFill>
                  <a:srgbClr val="FFFFFF"/>
                </a:solidFill>
                <a:latin typeface="Nunito"/>
                <a:ea typeface="Nunito"/>
                <a:cs typeface="Nunito"/>
                <a:sym typeface="Nunito"/>
              </a:rPr>
              <a:t>legislative branches of government are subject to review</a:t>
            </a:r>
            <a:endParaRPr>
              <a:solidFill>
                <a:srgbClr val="FFFFFF"/>
              </a:solidFill>
              <a:latin typeface="Nunito"/>
              <a:ea typeface="Nunito"/>
              <a:cs typeface="Nunito"/>
              <a:sym typeface="Nunito"/>
            </a:endParaRPr>
          </a:p>
          <a:p>
            <a:pPr indent="0" lvl="0" marL="0" rtl="0" algn="l">
              <a:spcBef>
                <a:spcPts val="0"/>
              </a:spcBef>
              <a:spcAft>
                <a:spcPts val="0"/>
              </a:spcAft>
              <a:buNone/>
            </a:pPr>
            <a:r>
              <a:rPr lang="en">
                <a:solidFill>
                  <a:srgbClr val="FFFFFF"/>
                </a:solidFill>
                <a:latin typeface="Nunito"/>
                <a:ea typeface="Nunito"/>
                <a:cs typeface="Nunito"/>
                <a:sym typeface="Nunito"/>
              </a:rPr>
              <a:t>and possible invalidation by the judicial branch. Judicial</a:t>
            </a:r>
            <a:endParaRPr>
              <a:solidFill>
                <a:srgbClr val="FFFFFF"/>
              </a:solidFill>
              <a:latin typeface="Nunito"/>
              <a:ea typeface="Nunito"/>
              <a:cs typeface="Nunito"/>
              <a:sym typeface="Nunito"/>
            </a:endParaRPr>
          </a:p>
          <a:p>
            <a:pPr indent="0" lvl="0" marL="0" rtl="0" algn="l">
              <a:spcBef>
                <a:spcPts val="0"/>
              </a:spcBef>
              <a:spcAft>
                <a:spcPts val="0"/>
              </a:spcAft>
              <a:buNone/>
            </a:pPr>
            <a:r>
              <a:rPr lang="en">
                <a:solidFill>
                  <a:srgbClr val="FFFFFF"/>
                </a:solidFill>
                <a:latin typeface="Nunito"/>
                <a:ea typeface="Nunito"/>
                <a:cs typeface="Nunito"/>
                <a:sym typeface="Nunito"/>
              </a:rPr>
              <a:t>review allows the Supreme Court to take an active role in</a:t>
            </a:r>
            <a:endParaRPr>
              <a:solidFill>
                <a:srgbClr val="FFFFFF"/>
              </a:solidFill>
              <a:latin typeface="Nunito"/>
              <a:ea typeface="Nunito"/>
              <a:cs typeface="Nunito"/>
              <a:sym typeface="Nunito"/>
            </a:endParaRPr>
          </a:p>
          <a:p>
            <a:pPr indent="0" lvl="0" marL="0" rtl="0" algn="l">
              <a:spcBef>
                <a:spcPts val="0"/>
              </a:spcBef>
              <a:spcAft>
                <a:spcPts val="0"/>
              </a:spcAft>
              <a:buNone/>
            </a:pPr>
            <a:r>
              <a:rPr lang="en">
                <a:solidFill>
                  <a:srgbClr val="FFFFFF"/>
                </a:solidFill>
                <a:latin typeface="Nunito"/>
                <a:ea typeface="Nunito"/>
                <a:cs typeface="Nunito"/>
                <a:sym typeface="Nunito"/>
              </a:rPr>
              <a:t>ensuring that laws and executive actions conform with the</a:t>
            </a:r>
            <a:endParaRPr>
              <a:solidFill>
                <a:srgbClr val="FFFFFF"/>
              </a:solidFill>
              <a:latin typeface="Nunito"/>
              <a:ea typeface="Nunito"/>
              <a:cs typeface="Nunito"/>
              <a:sym typeface="Nunito"/>
            </a:endParaRPr>
          </a:p>
          <a:p>
            <a:pPr indent="0" lvl="0" marL="0" rtl="0" algn="l">
              <a:spcBef>
                <a:spcPts val="0"/>
              </a:spcBef>
              <a:spcAft>
                <a:spcPts val="0"/>
              </a:spcAft>
              <a:buNone/>
            </a:pPr>
            <a:r>
              <a:rPr lang="en">
                <a:solidFill>
                  <a:srgbClr val="FFFFFF"/>
                </a:solidFill>
                <a:latin typeface="Nunito"/>
                <a:ea typeface="Nunito"/>
                <a:cs typeface="Nunito"/>
                <a:sym typeface="Nunito"/>
              </a:rPr>
              <a:t>U.S. Constitution.</a:t>
            </a:r>
            <a:endParaRPr>
              <a:solidFill>
                <a:srgbClr val="FFFFFF"/>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5"/>
          <p:cNvSpPr txBox="1"/>
          <p:nvPr>
            <p:ph type="title"/>
          </p:nvPr>
        </p:nvSpPr>
        <p:spPr>
          <a:xfrm>
            <a:off x="1303800" y="598575"/>
            <a:ext cx="3182100" cy="10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SCOTUS &amp; 		Judicial Review</a:t>
            </a:r>
            <a:endParaRPr/>
          </a:p>
        </p:txBody>
      </p:sp>
      <p:sp>
        <p:nvSpPr>
          <p:cNvPr id="291" name="Google Shape;291;p15"/>
          <p:cNvSpPr txBox="1"/>
          <p:nvPr/>
        </p:nvSpPr>
        <p:spPr>
          <a:xfrm>
            <a:off x="1303800" y="1644050"/>
            <a:ext cx="3346500" cy="2536500"/>
          </a:xfrm>
          <a:prstGeom prst="rect">
            <a:avLst/>
          </a:prstGeom>
          <a:no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en" sz="2200">
                <a:latin typeface="Nunito"/>
                <a:ea typeface="Nunito"/>
                <a:cs typeface="Nunito"/>
                <a:sym typeface="Nunito"/>
              </a:rPr>
              <a:t>Please take some time to read and review Article III of the Constitution.  After you finish reading, carefully respond to the questions that follow on the proceeding pages.</a:t>
            </a:r>
            <a:endParaRPr sz="2200">
              <a:latin typeface="Nunito"/>
              <a:ea typeface="Nunito"/>
              <a:cs typeface="Nunito"/>
              <a:sym typeface="Nunito"/>
            </a:endParaRPr>
          </a:p>
          <a:p>
            <a:pPr indent="0" lvl="0" marL="0" rtl="0" algn="just">
              <a:spcBef>
                <a:spcPts val="0"/>
              </a:spcBef>
              <a:spcAft>
                <a:spcPts val="0"/>
              </a:spcAft>
              <a:buNone/>
            </a:pPr>
            <a:r>
              <a:t/>
            </a:r>
            <a:endParaRPr>
              <a:latin typeface="Nunito"/>
              <a:ea typeface="Nunito"/>
              <a:cs typeface="Nunito"/>
              <a:sym typeface="Nunito"/>
            </a:endParaRPr>
          </a:p>
        </p:txBody>
      </p:sp>
      <p:sp>
        <p:nvSpPr>
          <p:cNvPr id="292" name="Google Shape;292;p15"/>
          <p:cNvSpPr txBox="1"/>
          <p:nvPr/>
        </p:nvSpPr>
        <p:spPr>
          <a:xfrm>
            <a:off x="5378375" y="1691025"/>
            <a:ext cx="2583600" cy="1526700"/>
          </a:xfrm>
          <a:prstGeom prst="rect">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hlink"/>
                </a:solidFill>
                <a:latin typeface="Nunito"/>
                <a:ea typeface="Nunito"/>
                <a:cs typeface="Nunito"/>
                <a:sym typeface="Nunito"/>
                <a:hlinkClick r:id="rId3"/>
              </a:rPr>
              <a:t>Article III </a:t>
            </a:r>
            <a:endParaRPr sz="2200">
              <a:latin typeface="Nunito"/>
              <a:ea typeface="Nunito"/>
              <a:cs typeface="Nunito"/>
              <a:sym typeface="Nunito"/>
            </a:endParaRPr>
          </a:p>
          <a:p>
            <a:pPr indent="0" lvl="0" marL="0" rtl="0" algn="ctr">
              <a:spcBef>
                <a:spcPts val="0"/>
              </a:spcBef>
              <a:spcAft>
                <a:spcPts val="0"/>
              </a:spcAft>
              <a:buNone/>
            </a:pPr>
            <a:r>
              <a:rPr lang="en" sz="2200" u="sng">
                <a:solidFill>
                  <a:schemeClr val="hlink"/>
                </a:solidFill>
                <a:latin typeface="Nunito"/>
                <a:ea typeface="Nunito"/>
                <a:cs typeface="Nunito"/>
                <a:sym typeface="Nunito"/>
                <a:hlinkClick r:id="rId4"/>
              </a:rPr>
              <a:t>of the </a:t>
            </a:r>
            <a:endParaRPr sz="2200">
              <a:latin typeface="Nunito"/>
              <a:ea typeface="Nunito"/>
              <a:cs typeface="Nunito"/>
              <a:sym typeface="Nunito"/>
            </a:endParaRPr>
          </a:p>
          <a:p>
            <a:pPr indent="0" lvl="0" marL="0" rtl="0" algn="ctr">
              <a:spcBef>
                <a:spcPts val="0"/>
              </a:spcBef>
              <a:spcAft>
                <a:spcPts val="0"/>
              </a:spcAft>
              <a:buNone/>
            </a:pPr>
            <a:r>
              <a:rPr lang="en" sz="2200" u="sng">
                <a:solidFill>
                  <a:schemeClr val="hlink"/>
                </a:solidFill>
                <a:latin typeface="Nunito"/>
                <a:ea typeface="Nunito"/>
                <a:cs typeface="Nunito"/>
                <a:sym typeface="Nunito"/>
                <a:hlinkClick r:id="rId5"/>
              </a:rPr>
              <a:t>United States Constitution</a:t>
            </a:r>
            <a:endParaRPr sz="2200">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6"/>
          <p:cNvSpPr txBox="1"/>
          <p:nvPr>
            <p:ph type="title"/>
          </p:nvPr>
        </p:nvSpPr>
        <p:spPr>
          <a:xfrm>
            <a:off x="1303800" y="598575"/>
            <a:ext cx="7362600" cy="9993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Under Article III, what are the roles, responsibilities, and powers of the Supreme Court? Are there any limitations? Explain.</a:t>
            </a:r>
            <a:endParaRPr sz="2000"/>
          </a:p>
        </p:txBody>
      </p:sp>
      <p:sp>
        <p:nvSpPr>
          <p:cNvPr id="298" name="Google Shape;298;p16"/>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7"/>
          <p:cNvSpPr txBox="1"/>
          <p:nvPr>
            <p:ph type="title"/>
          </p:nvPr>
        </p:nvSpPr>
        <p:spPr>
          <a:xfrm>
            <a:off x="1303800" y="598575"/>
            <a:ext cx="7362600" cy="9993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Does Article III give the Supreme Court authority to determine if acts of the executive branch, legislative  branch, or the states are constitutional? Where? Explain.</a:t>
            </a:r>
            <a:endParaRPr sz="2000"/>
          </a:p>
        </p:txBody>
      </p:sp>
      <p:sp>
        <p:nvSpPr>
          <p:cNvPr id="304" name="Google Shape;304;p17"/>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8"/>
          <p:cNvSpPr txBox="1"/>
          <p:nvPr>
            <p:ph type="title"/>
          </p:nvPr>
        </p:nvSpPr>
        <p:spPr>
          <a:xfrm>
            <a:off x="1303800" y="598575"/>
            <a:ext cx="7362600" cy="9993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Does Article III give the Supreme Court the authority to invalidate laws passed by Congress or states if those measures do not comport with the Constitution?</a:t>
            </a:r>
            <a:endParaRPr sz="2000"/>
          </a:p>
        </p:txBody>
      </p:sp>
      <p:sp>
        <p:nvSpPr>
          <p:cNvPr id="310" name="Google Shape;310;p18"/>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9"/>
          <p:cNvSpPr txBox="1"/>
          <p:nvPr>
            <p:ph type="title"/>
          </p:nvPr>
        </p:nvSpPr>
        <p:spPr>
          <a:xfrm>
            <a:off x="1303800" y="598575"/>
            <a:ext cx="7362600" cy="9993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In your own words, describe what you understand the role of the Supreme Court to be under Article III of the United States Constitution.</a:t>
            </a:r>
            <a:endParaRPr sz="2000"/>
          </a:p>
        </p:txBody>
      </p:sp>
      <p:sp>
        <p:nvSpPr>
          <p:cNvPr id="316" name="Google Shape;316;p19"/>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0"/>
          <p:cNvSpPr txBox="1"/>
          <p:nvPr>
            <p:ph type="title"/>
          </p:nvPr>
        </p:nvSpPr>
        <p:spPr>
          <a:xfrm>
            <a:off x="1388625" y="772725"/>
            <a:ext cx="6366900" cy="186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Marbury v Madison</a:t>
            </a:r>
            <a:endParaRPr/>
          </a:p>
        </p:txBody>
      </p:sp>
      <p:sp>
        <p:nvSpPr>
          <p:cNvPr id="322" name="Google Shape;322;p20"/>
          <p:cNvSpPr txBox="1"/>
          <p:nvPr>
            <p:ph idx="1" type="body"/>
          </p:nvPr>
        </p:nvSpPr>
        <p:spPr>
          <a:xfrm>
            <a:off x="1388625" y="2970650"/>
            <a:ext cx="6366900" cy="1111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000"/>
              <a:t>Establishing the precedent for Judicial Review in the United States</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1"/>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Marbury v Madison</a:t>
            </a:r>
            <a:endParaRPr/>
          </a:p>
        </p:txBody>
      </p:sp>
      <p:sp>
        <p:nvSpPr>
          <p:cNvPr id="328" name="Google Shape;328;p21"/>
          <p:cNvSpPr txBox="1"/>
          <p:nvPr>
            <p:ph idx="1" type="body"/>
          </p:nvPr>
        </p:nvSpPr>
        <p:spPr>
          <a:xfrm>
            <a:off x="1808450" y="1382775"/>
            <a:ext cx="5777700" cy="1599900"/>
          </a:xfrm>
          <a:prstGeom prst="rect">
            <a:avLst/>
          </a:prstGeom>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600"/>
              </a:spcAft>
              <a:buNone/>
            </a:pPr>
            <a:r>
              <a:rPr lang="en" sz="1600"/>
              <a:t>Please take some time to review the SCOTUS ruling on Marbury v Madison. After your reading of the ruling visit Oyez.org to read their synopsis.  Then please answer the questions on the following slides.</a:t>
            </a:r>
            <a:endParaRPr sz="1600"/>
          </a:p>
        </p:txBody>
      </p:sp>
      <p:sp>
        <p:nvSpPr>
          <p:cNvPr id="329" name="Google Shape;329;p21"/>
          <p:cNvSpPr txBox="1"/>
          <p:nvPr>
            <p:ph idx="2" type="body"/>
          </p:nvPr>
        </p:nvSpPr>
        <p:spPr>
          <a:xfrm>
            <a:off x="2278175" y="3120750"/>
            <a:ext cx="5049600" cy="1412100"/>
          </a:xfrm>
          <a:prstGeom prst="rect">
            <a:avLst/>
          </a:prstGeom>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u="sng">
                <a:solidFill>
                  <a:schemeClr val="hlink"/>
                </a:solidFill>
                <a:hlinkClick r:id="rId3"/>
              </a:rPr>
              <a:t>Marbury v Madison at Cornell Law</a:t>
            </a:r>
            <a:endParaRPr sz="1600"/>
          </a:p>
          <a:p>
            <a:pPr indent="0" lvl="0" marL="0" rtl="0" algn="ctr">
              <a:spcBef>
                <a:spcPts val="1600"/>
              </a:spcBef>
              <a:spcAft>
                <a:spcPts val="1600"/>
              </a:spcAft>
              <a:buNone/>
            </a:pPr>
            <a:r>
              <a:rPr lang="en" sz="1600" u="sng">
                <a:solidFill>
                  <a:schemeClr val="hlink"/>
                </a:solidFill>
                <a:hlinkClick r:id="rId4"/>
              </a:rPr>
              <a:t>Marbury v Madison Summary at Oyez.org</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2"/>
          <p:cNvSpPr txBox="1"/>
          <p:nvPr>
            <p:ph type="title"/>
          </p:nvPr>
        </p:nvSpPr>
        <p:spPr>
          <a:xfrm>
            <a:off x="1303800" y="598575"/>
            <a:ext cx="72216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What did the Court hold in Marbury v. Madison? Why is it such an important case in United States history? Did the outcome enhance or erode the system of checks and balances created by the Constitution?</a:t>
            </a:r>
            <a:endParaRPr sz="1800"/>
          </a:p>
        </p:txBody>
      </p:sp>
      <p:sp>
        <p:nvSpPr>
          <p:cNvPr id="335" name="Google Shape;335;p22"/>
          <p:cNvSpPr txBox="1"/>
          <p:nvPr>
            <p:ph idx="1" type="body"/>
          </p:nvPr>
        </p:nvSpPr>
        <p:spPr>
          <a:xfrm>
            <a:off x="1303800" y="1990050"/>
            <a:ext cx="7030500" cy="25416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Constitutional Interpretation</a:t>
            </a:r>
            <a:endParaRPr/>
          </a:p>
        </p:txBody>
      </p:sp>
      <p:sp>
        <p:nvSpPr>
          <p:cNvPr id="341" name="Google Shape;341;p23"/>
          <p:cNvSpPr txBox="1"/>
          <p:nvPr/>
        </p:nvSpPr>
        <p:spPr>
          <a:xfrm>
            <a:off x="1691025" y="3429000"/>
            <a:ext cx="4990800" cy="1362300"/>
          </a:xfrm>
          <a:prstGeom prst="rect">
            <a:avLst/>
          </a:prstGeom>
          <a:solidFill>
            <a:schemeClr val="lt2"/>
          </a:solid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Nunito"/>
                <a:ea typeface="Nunito"/>
                <a:cs typeface="Nunito"/>
                <a:sym typeface="Nunito"/>
              </a:rPr>
              <a:t>On the following slides, please read each scenario.</a:t>
            </a:r>
            <a:endParaRPr>
              <a:latin typeface="Nunito"/>
              <a:ea typeface="Nunito"/>
              <a:cs typeface="Nunito"/>
              <a:sym typeface="Nunito"/>
            </a:endParaRPr>
          </a:p>
          <a:p>
            <a:pPr indent="0" lvl="0" marL="0" rtl="0" algn="l">
              <a:spcBef>
                <a:spcPts val="0"/>
              </a:spcBef>
              <a:spcAft>
                <a:spcPts val="0"/>
              </a:spcAft>
              <a:buNone/>
            </a:pPr>
            <a:r>
              <a:rPr lang="en">
                <a:latin typeface="Nunito"/>
                <a:ea typeface="Nunito"/>
                <a:cs typeface="Nunito"/>
                <a:sym typeface="Nunito"/>
              </a:rPr>
              <a:t>After you read, decide if each action is constitutional and then cite the Article, Section, Clause, or Amendment of the Constitution that supports your conclusion, typing your answers in the available box.</a:t>
            </a:r>
            <a:endParaRPr>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4"/>
          <p:cNvSpPr txBox="1"/>
          <p:nvPr>
            <p:ph type="title"/>
          </p:nvPr>
        </p:nvSpPr>
        <p:spPr>
          <a:xfrm>
            <a:off x="1197800" y="598575"/>
            <a:ext cx="7304400" cy="1590000"/>
          </a:xfrm>
          <a:prstGeom prst="rect">
            <a:avLst/>
          </a:prstGeom>
          <a:solidFill>
            <a:schemeClr val="lt2"/>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500"/>
              <a:t>After protesters in New York City burn the United States flag, Congress passes a Flag Desecration Act banning any display of contempt directed against the flag. </a:t>
            </a:r>
            <a:endParaRPr sz="2500"/>
          </a:p>
        </p:txBody>
      </p:sp>
      <p:sp>
        <p:nvSpPr>
          <p:cNvPr id="347" name="Google Shape;347;p24"/>
          <p:cNvSpPr txBox="1"/>
          <p:nvPr>
            <p:ph idx="1" type="body"/>
          </p:nvPr>
        </p:nvSpPr>
        <p:spPr>
          <a:xfrm>
            <a:off x="1227600" y="2309675"/>
            <a:ext cx="7304400" cy="2221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5"/>
          <p:cNvSpPr txBox="1"/>
          <p:nvPr>
            <p:ph type="title"/>
          </p:nvPr>
        </p:nvSpPr>
        <p:spPr>
          <a:xfrm>
            <a:off x="1197800" y="598575"/>
            <a:ext cx="7304400" cy="1590000"/>
          </a:xfrm>
          <a:prstGeom prst="rect">
            <a:avLst/>
          </a:prstGeom>
          <a:solidFill>
            <a:schemeClr val="lt2"/>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900"/>
              <a:t>New Hampshire passes the Separate Car Act declaring that all forms of transit carrying passengers must provide separate but equal accommodations for white and nonwhite passengers. Passengers sitting in the wrong shuttle must pay a $250 fine or face 30 days in jail.</a:t>
            </a:r>
            <a:endParaRPr sz="1900"/>
          </a:p>
        </p:txBody>
      </p:sp>
      <p:sp>
        <p:nvSpPr>
          <p:cNvPr id="353" name="Google Shape;353;p25"/>
          <p:cNvSpPr txBox="1"/>
          <p:nvPr>
            <p:ph idx="1" type="body"/>
          </p:nvPr>
        </p:nvSpPr>
        <p:spPr>
          <a:xfrm>
            <a:off x="1227600" y="2309675"/>
            <a:ext cx="7304400" cy="2221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6"/>
          <p:cNvSpPr txBox="1"/>
          <p:nvPr>
            <p:ph type="title"/>
          </p:nvPr>
        </p:nvSpPr>
        <p:spPr>
          <a:xfrm>
            <a:off x="1197800" y="598575"/>
            <a:ext cx="7304400" cy="15900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000"/>
              <a:t>Congress passes a law banning the sale of guns to those who have been deemed dangerous to themselves or others, involuntarily committed, found not guilty by reason of insanity, or judged incompetent to stand trial.</a:t>
            </a:r>
            <a:endParaRPr sz="2000"/>
          </a:p>
        </p:txBody>
      </p:sp>
      <p:sp>
        <p:nvSpPr>
          <p:cNvPr id="359" name="Google Shape;359;p26"/>
          <p:cNvSpPr txBox="1"/>
          <p:nvPr>
            <p:ph idx="1" type="body"/>
          </p:nvPr>
        </p:nvSpPr>
        <p:spPr>
          <a:xfrm>
            <a:off x="1227600" y="2309675"/>
            <a:ext cx="7304400" cy="2221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7"/>
          <p:cNvSpPr txBox="1"/>
          <p:nvPr>
            <p:ph type="title"/>
          </p:nvPr>
        </p:nvSpPr>
        <p:spPr>
          <a:xfrm>
            <a:off x="1197800" y="598575"/>
            <a:ext cx="7304400" cy="1590000"/>
          </a:xfrm>
          <a:prstGeom prst="rect">
            <a:avLst/>
          </a:prstGeom>
          <a:solidFill>
            <a:schemeClr val="lt2"/>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900"/>
              <a:t>The state of Texas adopts an amendment to its state constitution recognizing marriage as between one man and one woman. The amendment also states that Texas may not create or recognize any legal status identical or similar to marriage.</a:t>
            </a:r>
            <a:endParaRPr sz="1900"/>
          </a:p>
        </p:txBody>
      </p:sp>
      <p:sp>
        <p:nvSpPr>
          <p:cNvPr id="365" name="Google Shape;365;p27"/>
          <p:cNvSpPr txBox="1"/>
          <p:nvPr>
            <p:ph idx="1" type="body"/>
          </p:nvPr>
        </p:nvSpPr>
        <p:spPr>
          <a:xfrm>
            <a:off x="1227600" y="2309675"/>
            <a:ext cx="7304400" cy="2221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28"/>
          <p:cNvSpPr txBox="1"/>
          <p:nvPr>
            <p:ph type="title"/>
          </p:nvPr>
        </p:nvSpPr>
        <p:spPr>
          <a:xfrm>
            <a:off x="824000" y="763600"/>
            <a:ext cx="3494100" cy="370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Retired Justice David Souter</a:t>
            </a:r>
            <a:endParaRPr/>
          </a:p>
        </p:txBody>
      </p:sp>
      <p:pic>
        <p:nvPicPr>
          <p:cNvPr descr="Retired U.S. Superme Court Justice David H. Souter and New York Times columnist Adam Liptak address the role and timing of the nation's highest court in the practical application of constitutional values." id="371" name="Google Shape;371;p28" title="Constitutionally Speaking - An Assignment Left to the Future">
            <a:hlinkClick r:id="rId3"/>
          </p:cNvPr>
          <p:cNvPicPr preferRelativeResize="0"/>
          <p:nvPr/>
        </p:nvPicPr>
        <p:blipFill>
          <a:blip r:embed="rId4">
            <a:alphaModFix/>
          </a:blip>
          <a:stretch>
            <a:fillRect/>
          </a:stretch>
        </p:blipFill>
        <p:spPr>
          <a:xfrm>
            <a:off x="4318000" y="835750"/>
            <a:ext cx="4572000" cy="3429000"/>
          </a:xfrm>
          <a:prstGeom prst="rect">
            <a:avLst/>
          </a:prstGeom>
          <a:noFill/>
          <a:ln>
            <a:noFill/>
          </a:ln>
        </p:spPr>
      </p:pic>
      <p:sp>
        <p:nvSpPr>
          <p:cNvPr id="372" name="Google Shape;372;p28"/>
          <p:cNvSpPr txBox="1"/>
          <p:nvPr/>
        </p:nvSpPr>
        <p:spPr>
          <a:xfrm>
            <a:off x="1016000" y="3529275"/>
            <a:ext cx="3101400" cy="7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Nunito"/>
                <a:ea typeface="Nunito"/>
                <a:cs typeface="Nunito"/>
                <a:sym typeface="Nunito"/>
              </a:rPr>
              <a:t>Please answer the follow-up questions on the proceeding slides.</a:t>
            </a:r>
            <a:endParaRPr>
              <a:solidFill>
                <a:srgbClr val="FFFFFF"/>
              </a:solidFill>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9"/>
          <p:cNvSpPr txBox="1"/>
          <p:nvPr>
            <p:ph type="title"/>
          </p:nvPr>
        </p:nvSpPr>
        <p:spPr>
          <a:xfrm>
            <a:off x="1303800" y="598575"/>
            <a:ext cx="7030500" cy="1162800"/>
          </a:xfrm>
          <a:prstGeom prst="rect">
            <a:avLst/>
          </a:prstGeom>
          <a:solidFill>
            <a:schemeClr val="dk1"/>
          </a:solidFill>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n" sz="1900">
                <a:solidFill>
                  <a:srgbClr val="FFFFFF"/>
                </a:solidFill>
                <a:latin typeface="Maven Pro Regular"/>
                <a:ea typeface="Maven Pro Regular"/>
                <a:cs typeface="Maven Pro Regular"/>
                <a:sym typeface="Maven Pro Regular"/>
              </a:rPr>
              <a:t>According to Justice Souter, in what way does the United States have two Constitutions? What does he refer to these as and what are the characteristics of each?</a:t>
            </a:r>
            <a:endParaRPr b="0" sz="1900">
              <a:solidFill>
                <a:srgbClr val="FFFFFF"/>
              </a:solidFill>
              <a:latin typeface="Maven Pro Regular"/>
              <a:ea typeface="Maven Pro Regular"/>
              <a:cs typeface="Maven Pro Regular"/>
              <a:sym typeface="Maven Pro Regular"/>
            </a:endParaRPr>
          </a:p>
          <a:p>
            <a:pPr indent="0" lvl="0" marL="0" rtl="0" algn="l">
              <a:spcBef>
                <a:spcPts val="1600"/>
              </a:spcBef>
              <a:spcAft>
                <a:spcPts val="0"/>
              </a:spcAft>
              <a:buNone/>
            </a:pPr>
            <a:r>
              <a:t/>
            </a:r>
            <a:endParaRPr b="0" sz="1300">
              <a:latin typeface="Nunito"/>
              <a:ea typeface="Nunito"/>
              <a:cs typeface="Nunito"/>
              <a:sym typeface="Nunito"/>
            </a:endParaRPr>
          </a:p>
        </p:txBody>
      </p:sp>
      <p:sp>
        <p:nvSpPr>
          <p:cNvPr id="378" name="Google Shape;378;p29"/>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0"/>
          <p:cNvSpPr txBox="1"/>
          <p:nvPr>
            <p:ph type="title"/>
          </p:nvPr>
        </p:nvSpPr>
        <p:spPr>
          <a:xfrm>
            <a:off x="1303800" y="598575"/>
            <a:ext cx="7030500" cy="1162800"/>
          </a:xfrm>
          <a:prstGeom prst="rect">
            <a:avLst/>
          </a:prstGeom>
          <a:solidFill>
            <a:schemeClr val="dk1"/>
          </a:solidFill>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n" sz="1400">
                <a:solidFill>
                  <a:srgbClr val="FFFFFF"/>
                </a:solidFill>
                <a:latin typeface="Maven Pro Regular"/>
                <a:ea typeface="Maven Pro Regular"/>
                <a:cs typeface="Maven Pro Regular"/>
                <a:sym typeface="Maven Pro Regular"/>
              </a:rPr>
              <a:t>What does Justice Souter mean by the following statement:</a:t>
            </a:r>
            <a:endParaRPr b="0" sz="1400">
              <a:solidFill>
                <a:srgbClr val="FFFFFF"/>
              </a:solidFill>
              <a:latin typeface="Maven Pro Regular"/>
              <a:ea typeface="Maven Pro Regular"/>
              <a:cs typeface="Maven Pro Regular"/>
              <a:sym typeface="Maven Pro Regular"/>
            </a:endParaRPr>
          </a:p>
          <a:p>
            <a:pPr indent="0" lvl="0" marL="0" rtl="0" algn="l">
              <a:lnSpc>
                <a:spcPct val="115000"/>
              </a:lnSpc>
              <a:spcBef>
                <a:spcPts val="1600"/>
              </a:spcBef>
              <a:spcAft>
                <a:spcPts val="0"/>
              </a:spcAft>
              <a:buNone/>
            </a:pPr>
            <a:r>
              <a:rPr b="0" lang="en" sz="1400">
                <a:solidFill>
                  <a:srgbClr val="FFFFFF"/>
                </a:solidFill>
                <a:latin typeface="Maven Pro Regular"/>
                <a:ea typeface="Maven Pro Regular"/>
                <a:cs typeface="Maven Pro Regular"/>
                <a:sym typeface="Maven Pro Regular"/>
              </a:rPr>
              <a:t>“These general terms, I think, are best understood as kind of a listing or a menu of approved values, the application of which has got to be worked out over time.”</a:t>
            </a:r>
            <a:endParaRPr b="0" sz="1400">
              <a:solidFill>
                <a:srgbClr val="FFFFFF"/>
              </a:solidFill>
              <a:latin typeface="Maven Pro Regular"/>
              <a:ea typeface="Maven Pro Regular"/>
              <a:cs typeface="Maven Pro Regular"/>
              <a:sym typeface="Maven Pro Regular"/>
            </a:endParaRPr>
          </a:p>
          <a:p>
            <a:pPr indent="0" lvl="0" marL="0" rtl="0" algn="l">
              <a:spcBef>
                <a:spcPts val="1600"/>
              </a:spcBef>
              <a:spcAft>
                <a:spcPts val="0"/>
              </a:spcAft>
              <a:buNone/>
            </a:pPr>
            <a:r>
              <a:t/>
            </a:r>
            <a:endParaRPr b="0" sz="1400">
              <a:solidFill>
                <a:srgbClr val="FFFFFF"/>
              </a:solidFill>
              <a:latin typeface="Maven Pro Regular"/>
              <a:ea typeface="Maven Pro Regular"/>
              <a:cs typeface="Maven Pro Regular"/>
              <a:sym typeface="Maven Pro Regular"/>
            </a:endParaRPr>
          </a:p>
        </p:txBody>
      </p:sp>
      <p:sp>
        <p:nvSpPr>
          <p:cNvPr id="384" name="Google Shape;384;p30"/>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1"/>
          <p:cNvSpPr txBox="1"/>
          <p:nvPr>
            <p:ph type="title"/>
          </p:nvPr>
        </p:nvSpPr>
        <p:spPr>
          <a:xfrm>
            <a:off x="1303800" y="598575"/>
            <a:ext cx="7030500" cy="1162800"/>
          </a:xfrm>
          <a:prstGeom prst="rect">
            <a:avLst/>
          </a:prstGeom>
          <a:solidFill>
            <a:schemeClr val="dk1"/>
          </a:solidFill>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n" sz="2000">
                <a:solidFill>
                  <a:srgbClr val="FFFFFF"/>
                </a:solidFill>
                <a:latin typeface="Maven Pro Regular"/>
                <a:ea typeface="Maven Pro Regular"/>
                <a:cs typeface="Maven Pro Regular"/>
                <a:sym typeface="Maven Pro Regular"/>
              </a:rPr>
              <a:t>Does Justice Souter’s understanding expand or restrict the Court’s ability to interpret the language in the Constitution?</a:t>
            </a:r>
            <a:endParaRPr b="0" sz="2000">
              <a:solidFill>
                <a:srgbClr val="FFFFFF"/>
              </a:solidFill>
              <a:latin typeface="Maven Pro Regular"/>
              <a:ea typeface="Maven Pro Regular"/>
              <a:cs typeface="Maven Pro Regular"/>
              <a:sym typeface="Maven Pro Regular"/>
            </a:endParaRPr>
          </a:p>
          <a:p>
            <a:pPr indent="0" lvl="0" marL="0" rtl="0" algn="l">
              <a:lnSpc>
                <a:spcPct val="115000"/>
              </a:lnSpc>
              <a:spcBef>
                <a:spcPts val="1600"/>
              </a:spcBef>
              <a:spcAft>
                <a:spcPts val="1600"/>
              </a:spcAft>
              <a:buNone/>
            </a:pPr>
            <a:r>
              <a:t/>
            </a:r>
            <a:endParaRPr b="0" sz="1900">
              <a:solidFill>
                <a:srgbClr val="FFFFFF"/>
              </a:solidFill>
              <a:latin typeface="Maven Pro Regular"/>
              <a:ea typeface="Maven Pro Regular"/>
              <a:cs typeface="Maven Pro Regular"/>
              <a:sym typeface="Maven Pro Regular"/>
            </a:endParaRPr>
          </a:p>
        </p:txBody>
      </p:sp>
      <p:sp>
        <p:nvSpPr>
          <p:cNvPr id="390" name="Google Shape;390;p31"/>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2"/>
          <p:cNvSpPr txBox="1"/>
          <p:nvPr>
            <p:ph type="title"/>
          </p:nvPr>
        </p:nvSpPr>
        <p:spPr>
          <a:xfrm>
            <a:off x="1303800" y="598575"/>
            <a:ext cx="7030500" cy="1162800"/>
          </a:xfrm>
          <a:prstGeom prst="rect">
            <a:avLst/>
          </a:prstGeom>
          <a:solidFill>
            <a:schemeClr val="dk1"/>
          </a:solidFill>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n" sz="1900">
                <a:solidFill>
                  <a:srgbClr val="FFFFFF"/>
                </a:solidFill>
                <a:latin typeface="Maven Pro Regular"/>
                <a:ea typeface="Maven Pro Regular"/>
                <a:cs typeface="Maven Pro Regular"/>
                <a:sym typeface="Maven Pro Regular"/>
              </a:rPr>
              <a:t>What assignment did Justice Souter suggest was left to the future? What does this mean and what does it suggest about Justice Souter’s perception of the Constitution?</a:t>
            </a:r>
            <a:endParaRPr b="0" sz="2500">
              <a:solidFill>
                <a:srgbClr val="FFFFFF"/>
              </a:solidFill>
              <a:latin typeface="Maven Pro Regular"/>
              <a:ea typeface="Maven Pro Regular"/>
              <a:cs typeface="Maven Pro Regular"/>
              <a:sym typeface="Maven Pro Regular"/>
            </a:endParaRPr>
          </a:p>
          <a:p>
            <a:pPr indent="0" lvl="0" marL="0" rtl="0" algn="l">
              <a:spcBef>
                <a:spcPts val="1600"/>
              </a:spcBef>
              <a:spcAft>
                <a:spcPts val="0"/>
              </a:spcAft>
              <a:buNone/>
            </a:pPr>
            <a:r>
              <a:t/>
            </a:r>
            <a:endParaRPr b="0" sz="1200">
              <a:latin typeface="Nunito"/>
              <a:ea typeface="Nunito"/>
              <a:cs typeface="Nunito"/>
              <a:sym typeface="Nunito"/>
            </a:endParaRPr>
          </a:p>
        </p:txBody>
      </p:sp>
      <p:sp>
        <p:nvSpPr>
          <p:cNvPr id="396" name="Google Shape;396;p32"/>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3"/>
          <p:cNvSpPr txBox="1"/>
          <p:nvPr>
            <p:ph type="title"/>
          </p:nvPr>
        </p:nvSpPr>
        <p:spPr>
          <a:xfrm>
            <a:off x="824000" y="1613825"/>
            <a:ext cx="58578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One more interpretation: What do you think?</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4"/>
          <p:cNvSpPr txBox="1"/>
          <p:nvPr>
            <p:ph type="title"/>
          </p:nvPr>
        </p:nvSpPr>
        <p:spPr>
          <a:xfrm>
            <a:off x="1303800" y="598575"/>
            <a:ext cx="7151400" cy="15900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FFFF"/>
                </a:solidFill>
              </a:rPr>
              <a:t>In 1791, when the Bill of Rights was adopted, the death penalty was a widely accepted practice. Would you consider it acceptable for the U.S. Supreme Court to abolish the death penalty if modern society viewed the practice as “cruel and unusual,” or do you think a constitutional amendment should be required to abolish the death penalty?</a:t>
            </a:r>
            <a:endParaRPr sz="1600">
              <a:solidFill>
                <a:srgbClr val="FFFFFF"/>
              </a:solidFill>
            </a:endParaRPr>
          </a:p>
        </p:txBody>
      </p:sp>
      <p:sp>
        <p:nvSpPr>
          <p:cNvPr id="407" name="Google Shape;407;p34"/>
          <p:cNvSpPr txBox="1"/>
          <p:nvPr>
            <p:ph idx="1" type="body"/>
          </p:nvPr>
        </p:nvSpPr>
        <p:spPr>
          <a:xfrm>
            <a:off x="1303800" y="2309675"/>
            <a:ext cx="7151400" cy="2221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5"/>
          <p:cNvSpPr txBox="1"/>
          <p:nvPr>
            <p:ph type="ctrTitle"/>
          </p:nvPr>
        </p:nvSpPr>
        <p:spPr>
          <a:xfrm>
            <a:off x="824000" y="1613825"/>
            <a:ext cx="44133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First Amendment &amp; Freedom of Speech</a:t>
            </a:r>
            <a:endParaRPr/>
          </a:p>
        </p:txBody>
      </p:sp>
      <p:sp>
        <p:nvSpPr>
          <p:cNvPr id="413" name="Google Shape;413;p35"/>
          <p:cNvSpPr txBox="1"/>
          <p:nvPr>
            <p:ph idx="1" type="subTitle"/>
          </p:nvPr>
        </p:nvSpPr>
        <p:spPr>
          <a:xfrm>
            <a:off x="824000" y="3596300"/>
            <a:ext cx="42555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values does the First Amendment seek to promote?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6"/>
          <p:cNvSpPr txBox="1"/>
          <p:nvPr>
            <p:ph type="title"/>
          </p:nvPr>
        </p:nvSpPr>
        <p:spPr>
          <a:xfrm>
            <a:off x="1303800" y="598575"/>
            <a:ext cx="6892800" cy="15900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900"/>
              <a:t>Congress shall make no law respecting an establishment of religion, or prohibiting the free exercise thereof; or abridging the freedom of speech, or of the press; or the right of the people peaceably to assemble, and to petition the government for a redress of grievances.</a:t>
            </a:r>
            <a:endParaRPr sz="1900"/>
          </a:p>
        </p:txBody>
      </p:sp>
      <p:sp>
        <p:nvSpPr>
          <p:cNvPr id="419" name="Google Shape;419;p36"/>
          <p:cNvSpPr txBox="1"/>
          <p:nvPr>
            <p:ph idx="1" type="body"/>
          </p:nvPr>
        </p:nvSpPr>
        <p:spPr>
          <a:xfrm>
            <a:off x="1303800" y="2309675"/>
            <a:ext cx="6892800" cy="222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Something to think about:</a:t>
            </a:r>
            <a:endParaRPr/>
          </a:p>
          <a:p>
            <a:pPr indent="0" lvl="0" marL="0" rtl="0" algn="ctr">
              <a:spcBef>
                <a:spcPts val="1600"/>
              </a:spcBef>
              <a:spcAft>
                <a:spcPts val="0"/>
              </a:spcAft>
              <a:buNone/>
            </a:pPr>
            <a:r>
              <a:rPr i="1" lang="en" sz="1800"/>
              <a:t>When </a:t>
            </a:r>
            <a:endParaRPr i="1" sz="1800"/>
          </a:p>
          <a:p>
            <a:pPr indent="0" lvl="0" marL="0" rtl="0" algn="ctr">
              <a:spcBef>
                <a:spcPts val="1600"/>
              </a:spcBef>
              <a:spcAft>
                <a:spcPts val="0"/>
              </a:spcAft>
              <a:buNone/>
            </a:pPr>
            <a:r>
              <a:rPr i="1" lang="en" sz="1800"/>
              <a:t>and</a:t>
            </a:r>
            <a:endParaRPr i="1" sz="1800"/>
          </a:p>
          <a:p>
            <a:pPr indent="0" lvl="0" marL="0" rtl="0" algn="ctr">
              <a:spcBef>
                <a:spcPts val="1600"/>
              </a:spcBef>
              <a:spcAft>
                <a:spcPts val="0"/>
              </a:spcAft>
              <a:buNone/>
            </a:pPr>
            <a:r>
              <a:rPr i="1" lang="en" sz="1800"/>
              <a:t>why</a:t>
            </a:r>
            <a:endParaRPr i="1" sz="1800"/>
          </a:p>
          <a:p>
            <a:pPr indent="0" lvl="0" marL="0" rtl="0" algn="ctr">
              <a:spcBef>
                <a:spcPts val="1600"/>
              </a:spcBef>
              <a:spcAft>
                <a:spcPts val="1600"/>
              </a:spcAft>
              <a:buNone/>
            </a:pPr>
            <a:r>
              <a:rPr i="1" lang="en" sz="1800"/>
              <a:t>should the government restrict the first amendment?</a:t>
            </a:r>
            <a:endParaRPr i="1"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7"/>
          <p:cNvSpPr txBox="1"/>
          <p:nvPr>
            <p:ph type="ctrTitle"/>
          </p:nvPr>
        </p:nvSpPr>
        <p:spPr>
          <a:xfrm>
            <a:off x="824000" y="707588"/>
            <a:ext cx="4255500" cy="187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Religion</a:t>
            </a:r>
            <a:endParaRPr/>
          </a:p>
          <a:p>
            <a:pPr indent="0" lvl="0" marL="0" rtl="0" algn="ctr">
              <a:spcBef>
                <a:spcPts val="0"/>
              </a:spcBef>
              <a:spcAft>
                <a:spcPts val="0"/>
              </a:spcAft>
              <a:buNone/>
            </a:pPr>
            <a:r>
              <a:rPr lang="en"/>
              <a:t>Assembly</a:t>
            </a:r>
            <a:endParaRPr/>
          </a:p>
          <a:p>
            <a:pPr indent="0" lvl="0" marL="0" rtl="0" algn="ctr">
              <a:spcBef>
                <a:spcPts val="0"/>
              </a:spcBef>
              <a:spcAft>
                <a:spcPts val="0"/>
              </a:spcAft>
              <a:buNone/>
            </a:pPr>
            <a:r>
              <a:rPr lang="en"/>
              <a:t>Press</a:t>
            </a:r>
            <a:endParaRPr/>
          </a:p>
          <a:p>
            <a:pPr indent="0" lvl="0" marL="0" rtl="0" algn="ctr">
              <a:spcBef>
                <a:spcPts val="0"/>
              </a:spcBef>
              <a:spcAft>
                <a:spcPts val="0"/>
              </a:spcAft>
              <a:buNone/>
            </a:pPr>
            <a:r>
              <a:rPr lang="en"/>
              <a:t>Petition</a:t>
            </a:r>
            <a:endParaRPr/>
          </a:p>
          <a:p>
            <a:pPr indent="0" lvl="0" marL="0" rtl="0" algn="ctr">
              <a:spcBef>
                <a:spcPts val="0"/>
              </a:spcBef>
              <a:spcAft>
                <a:spcPts val="0"/>
              </a:spcAft>
              <a:buNone/>
            </a:pPr>
            <a:r>
              <a:rPr lang="en" u="sng"/>
              <a:t>Speech</a:t>
            </a:r>
            <a:endParaRPr u="sng"/>
          </a:p>
        </p:txBody>
      </p:sp>
      <p:sp>
        <p:nvSpPr>
          <p:cNvPr id="425" name="Google Shape;425;p37"/>
          <p:cNvSpPr txBox="1"/>
          <p:nvPr>
            <p:ph idx="1" type="subTitle"/>
          </p:nvPr>
        </p:nvSpPr>
        <p:spPr>
          <a:xfrm>
            <a:off x="824000" y="3596300"/>
            <a:ext cx="4776600" cy="6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sums up the freedoms of the first amendment.  But let’s focus on that last one...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Have a conversation with one or more people at home about the following questions.  Afterward, write a synopsis of the conversation on the slides that follow..</a:t>
            </a:r>
            <a:endParaRPr sz="2000"/>
          </a:p>
        </p:txBody>
      </p:sp>
      <p:sp>
        <p:nvSpPr>
          <p:cNvPr id="431" name="Google Shape;431;p38"/>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Do you think that your definition of free speech is the same as your parents? Your grandparents? Why or why not?</a:t>
            </a:r>
            <a:endParaRPr/>
          </a:p>
          <a:p>
            <a:pPr indent="-311150" lvl="0" marL="457200" rtl="0" algn="l">
              <a:spcBef>
                <a:spcPts val="0"/>
              </a:spcBef>
              <a:spcAft>
                <a:spcPts val="0"/>
              </a:spcAft>
              <a:buSzPts val="1300"/>
              <a:buChar char="●"/>
            </a:pPr>
            <a:r>
              <a:rPr lang="en"/>
              <a:t>Why do you think people have different perspectives on free speech?</a:t>
            </a:r>
            <a:endParaRPr/>
          </a:p>
          <a:p>
            <a:pPr indent="-311150" lvl="0" marL="457200" rtl="0" algn="l">
              <a:spcBef>
                <a:spcPts val="0"/>
              </a:spcBef>
              <a:spcAft>
                <a:spcPts val="0"/>
              </a:spcAft>
              <a:buSzPts val="1300"/>
              <a:buChar char="●"/>
            </a:pPr>
            <a:r>
              <a:rPr lang="en"/>
              <a:t>How has technological advancement made this a more important question today than it has been in the past?</a:t>
            </a:r>
            <a:r>
              <a:rPr lang="en"/>
              <a:t> </a:t>
            </a:r>
            <a:endParaRPr/>
          </a:p>
        </p:txBody>
      </p:sp>
      <p:sp>
        <p:nvSpPr>
          <p:cNvPr id="432" name="Google Shape;432;p38"/>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What factors may affect how a person views free speech? Where did your opinion come from - in other words, from whom and when did you learn what was considered free speech?</a:t>
            </a:r>
            <a:endParaRPr/>
          </a:p>
          <a:p>
            <a:pPr indent="-311150" lvl="0" marL="457200" rtl="0" algn="l">
              <a:spcBef>
                <a:spcPts val="0"/>
              </a:spcBef>
              <a:spcAft>
                <a:spcPts val="0"/>
              </a:spcAft>
              <a:buSzPts val="1300"/>
              <a:buChar char="●"/>
            </a:pPr>
            <a:r>
              <a:rPr lang="en"/>
              <a:t>Why do people disagree about when it is acceptable for the government to limit a person's speech?</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9"/>
          <p:cNvSpPr txBox="1"/>
          <p:nvPr>
            <p:ph type="title"/>
          </p:nvPr>
        </p:nvSpPr>
        <p:spPr>
          <a:xfrm>
            <a:off x="1303800" y="598575"/>
            <a:ext cx="73158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Synopsis of 1st Amendment Conversation</a:t>
            </a:r>
            <a:endParaRPr/>
          </a:p>
        </p:txBody>
      </p:sp>
      <p:sp>
        <p:nvSpPr>
          <p:cNvPr id="438" name="Google Shape;438;p39"/>
          <p:cNvSpPr txBox="1"/>
          <p:nvPr>
            <p:ph idx="1" type="body"/>
          </p:nvPr>
        </p:nvSpPr>
        <p:spPr>
          <a:xfrm>
            <a:off x="1303800" y="1268250"/>
            <a:ext cx="7030500" cy="34761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0"/>
          <p:cNvSpPr txBox="1"/>
          <p:nvPr>
            <p:ph type="title"/>
          </p:nvPr>
        </p:nvSpPr>
        <p:spPr>
          <a:xfrm>
            <a:off x="1303800" y="598575"/>
            <a:ext cx="73158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Synopsis (continued)</a:t>
            </a:r>
            <a:endParaRPr/>
          </a:p>
        </p:txBody>
      </p:sp>
      <p:sp>
        <p:nvSpPr>
          <p:cNvPr id="444" name="Google Shape;444;p40"/>
          <p:cNvSpPr txBox="1"/>
          <p:nvPr>
            <p:ph idx="1" type="body"/>
          </p:nvPr>
        </p:nvSpPr>
        <p:spPr>
          <a:xfrm>
            <a:off x="1303800" y="1268250"/>
            <a:ext cx="7030500" cy="34761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1"/>
          <p:cNvSpPr txBox="1"/>
          <p:nvPr>
            <p:ph type="title"/>
          </p:nvPr>
        </p:nvSpPr>
        <p:spPr>
          <a:xfrm>
            <a:off x="1303800" y="598575"/>
            <a:ext cx="73158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Synopsis (continued)</a:t>
            </a:r>
            <a:endParaRPr/>
          </a:p>
        </p:txBody>
      </p:sp>
      <p:sp>
        <p:nvSpPr>
          <p:cNvPr id="450" name="Google Shape;450;p41"/>
          <p:cNvSpPr txBox="1"/>
          <p:nvPr>
            <p:ph idx="1" type="body"/>
          </p:nvPr>
        </p:nvSpPr>
        <p:spPr>
          <a:xfrm>
            <a:off x="1303800" y="1268250"/>
            <a:ext cx="7030500" cy="34761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here]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2"/>
          <p:cNvSpPr txBox="1"/>
          <p:nvPr>
            <p:ph type="ctrTitle"/>
          </p:nvPr>
        </p:nvSpPr>
        <p:spPr>
          <a:xfrm>
            <a:off x="441650" y="339800"/>
            <a:ext cx="6082200" cy="187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Free speech contextualized in the Constitution</a:t>
            </a:r>
            <a:endParaRPr/>
          </a:p>
        </p:txBody>
      </p:sp>
      <p:pic>
        <p:nvPicPr>
          <p:cNvPr descr="Retired U.S. Supreme Court Justice David H. Souter and New Hampshire attorney William Chapman discuss the First Amendment and the rights it encompasses to give practical value to the general right of freedom of speech." id="456" name="Google Shape;456;p42" title="Constitutionally Speaking - A Play of Constitutional Values">
            <a:hlinkClick r:id="rId3"/>
          </p:cNvPr>
          <p:cNvPicPr preferRelativeResize="0"/>
          <p:nvPr/>
        </p:nvPicPr>
        <p:blipFill>
          <a:blip r:embed="rId4">
            <a:alphaModFix/>
          </a:blip>
          <a:stretch>
            <a:fillRect/>
          </a:stretch>
        </p:blipFill>
        <p:spPr>
          <a:xfrm>
            <a:off x="1602900" y="2212688"/>
            <a:ext cx="3759700" cy="28197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43"/>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Do you agree with Justice Souter’s assessment that if First Amendment is limited narrowly it is not going to mean very much?</a:t>
            </a:r>
            <a:endParaRPr sz="1800"/>
          </a:p>
        </p:txBody>
      </p:sp>
      <p:sp>
        <p:nvSpPr>
          <p:cNvPr id="462" name="Google Shape;462;p43"/>
          <p:cNvSpPr txBox="1"/>
          <p:nvPr>
            <p:ph idx="1" type="body"/>
          </p:nvPr>
        </p:nvSpPr>
        <p:spPr>
          <a:xfrm>
            <a:off x="1303800" y="1597875"/>
            <a:ext cx="7030500" cy="29337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44"/>
          <p:cNvSpPr txBox="1"/>
          <p:nvPr>
            <p:ph type="title"/>
          </p:nvPr>
        </p:nvSpPr>
        <p:spPr>
          <a:xfrm>
            <a:off x="1303800" y="598575"/>
            <a:ext cx="6775500" cy="9045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0" lang="en" sz="2100">
                <a:latin typeface="Maven Pro Regular"/>
                <a:ea typeface="Maven Pro Regular"/>
                <a:cs typeface="Maven Pro Regular"/>
                <a:sym typeface="Maven Pro Regular"/>
              </a:rPr>
              <a:t>In his dissent in Abrams v. United States (1919), Justice Oliver Wendell Holmes wrote the following:</a:t>
            </a:r>
            <a:endParaRPr b="0" sz="2100">
              <a:latin typeface="Maven Pro Regular"/>
              <a:ea typeface="Maven Pro Regular"/>
              <a:cs typeface="Maven Pro Regular"/>
              <a:sym typeface="Maven Pro Regular"/>
            </a:endParaRPr>
          </a:p>
        </p:txBody>
      </p:sp>
      <p:sp>
        <p:nvSpPr>
          <p:cNvPr id="468" name="Google Shape;468;p44"/>
          <p:cNvSpPr txBox="1"/>
          <p:nvPr>
            <p:ph idx="1" type="body"/>
          </p:nvPr>
        </p:nvSpPr>
        <p:spPr>
          <a:xfrm>
            <a:off x="1303800" y="1878900"/>
            <a:ext cx="7033800" cy="2652600"/>
          </a:xfrm>
          <a:prstGeom prst="rect">
            <a:avLst/>
          </a:prstGeom>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1600"/>
              </a:spcAft>
              <a:buNone/>
            </a:pPr>
            <a:r>
              <a:rPr i="1" lang="en" sz="1800"/>
              <a:t>“But when men have realized that time has upset many fighting faiths, they may come to believe even more than they believe the very foundations of their own conduct that the ultimate good desired is better reached by free trade in ideas -- that the best test of truth is the power of the thought to get itself accepted in the competition of the market, and that truth is the only ground upon which their wishes safely can be carried out. That, at any rate, is the theory of our Constitution.”</a:t>
            </a:r>
            <a:endParaRPr i="1"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5"/>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0" lang="en" sz="1400">
                <a:latin typeface="Maven Pro Regular"/>
                <a:ea typeface="Maven Pro Regular"/>
                <a:cs typeface="Maven Pro Regular"/>
                <a:sym typeface="Maven Pro Regular"/>
              </a:rPr>
              <a:t>What does Holmes mean by this and how does it relate to the First Amendment?</a:t>
            </a:r>
            <a:endParaRPr b="0" sz="1400">
              <a:latin typeface="Maven Pro Regular"/>
              <a:ea typeface="Maven Pro Regular"/>
              <a:cs typeface="Maven Pro Regular"/>
              <a:sym typeface="Maven Pro Regular"/>
            </a:endParaRPr>
          </a:p>
          <a:p>
            <a:pPr indent="0" lvl="0" marL="0" rtl="0" algn="l">
              <a:lnSpc>
                <a:spcPct val="115000"/>
              </a:lnSpc>
              <a:spcBef>
                <a:spcPts val="1600"/>
              </a:spcBef>
              <a:spcAft>
                <a:spcPts val="1600"/>
              </a:spcAft>
              <a:buNone/>
            </a:pPr>
            <a:r>
              <a:rPr b="0" lang="en" sz="1400">
                <a:latin typeface="Maven Pro Regular"/>
                <a:ea typeface="Maven Pro Regular"/>
                <a:cs typeface="Maven Pro Regular"/>
                <a:sym typeface="Maven Pro Regular"/>
              </a:rPr>
              <a:t>How might life be different if the First Amendment were absolute?</a:t>
            </a:r>
            <a:endParaRPr b="0" sz="2900">
              <a:latin typeface="Maven Pro Regular"/>
              <a:ea typeface="Maven Pro Regular"/>
              <a:cs typeface="Maven Pro Regular"/>
              <a:sym typeface="Maven Pro Regular"/>
            </a:endParaRPr>
          </a:p>
        </p:txBody>
      </p:sp>
      <p:sp>
        <p:nvSpPr>
          <p:cNvPr id="474" name="Google Shape;474;p45"/>
          <p:cNvSpPr txBox="1"/>
          <p:nvPr>
            <p:ph idx="1" type="body"/>
          </p:nvPr>
        </p:nvSpPr>
        <p:spPr>
          <a:xfrm>
            <a:off x="1303800" y="1990050"/>
            <a:ext cx="7030500" cy="25416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a:t>[type answer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