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aleway"/>
      <p:regular r:id="rId41"/>
      <p:bold r:id="rId42"/>
      <p:italic r:id="rId43"/>
      <p:boldItalic r:id="rId44"/>
    </p:embeddedFont>
    <p:embeddedFont>
      <p:font typeface="Caveat"/>
      <p:regular r:id="rId45"/>
      <p:bold r:id="rId46"/>
    </p:embeddedFont>
    <p:embeddedFont>
      <p:font typeface="Lato"/>
      <p:regular r:id="rId47"/>
      <p:bold r:id="rId48"/>
      <p:italic r:id="rId49"/>
      <p:boldItalic r:id="rId50"/>
    </p:embeddedFont>
    <p:embeddedFont>
      <p:font typeface="Raleway Thin"/>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462896-7381-4A92-A19F-CFAC4C909E71}">
  <a:tblStyle styleId="{08462896-7381-4A92-A19F-CFAC4C909E7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aleway-bold.fntdata"/><Relationship Id="rId41" Type="http://schemas.openxmlformats.org/officeDocument/2006/relationships/font" Target="fonts/Raleway-regular.fntdata"/><Relationship Id="rId44" Type="http://schemas.openxmlformats.org/officeDocument/2006/relationships/font" Target="fonts/Raleway-boldItalic.fntdata"/><Relationship Id="rId43" Type="http://schemas.openxmlformats.org/officeDocument/2006/relationships/font" Target="fonts/Raleway-italic.fntdata"/><Relationship Id="rId46" Type="http://schemas.openxmlformats.org/officeDocument/2006/relationships/font" Target="fonts/Caveat-bold.fntdata"/><Relationship Id="rId45" Type="http://schemas.openxmlformats.org/officeDocument/2006/relationships/font" Target="fonts/Cave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bold.fntdata"/><Relationship Id="rId47" Type="http://schemas.openxmlformats.org/officeDocument/2006/relationships/font" Target="fonts/Lato-regular.fntdata"/><Relationship Id="rId49" Type="http://schemas.openxmlformats.org/officeDocument/2006/relationships/font" Target="fonts/La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Thin-regular.fntdata"/><Relationship Id="rId50" Type="http://schemas.openxmlformats.org/officeDocument/2006/relationships/font" Target="fonts/Lato-boldItalic.fntdata"/><Relationship Id="rId53" Type="http://schemas.openxmlformats.org/officeDocument/2006/relationships/font" Target="fonts/RalewayThin-italic.fntdata"/><Relationship Id="rId52" Type="http://schemas.openxmlformats.org/officeDocument/2006/relationships/font" Target="fonts/RalewayThin-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RalewayThin-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243d509b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243d509b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243d509b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243d509b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243d509be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243d509be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8243d509b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243d509b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243d509b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243d509b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8243d509be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8243d509be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8243d509be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8243d509be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243d509be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243d509b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8243d509be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8243d509b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243d509be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243d509be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8243d509be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8243d509be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243d509be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243d509b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243d509be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243d509be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243d509be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243d509be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8243d509be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8243d509be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243d509be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243d509be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8243d509be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243d509be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8243d509be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8243d509b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8243d509be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8243d509be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8243d509be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8243d509be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8243d509be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8243d509be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8243d509be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8243d509be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8243d509be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8243d509b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8243d509be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8243d509be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8243d509be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8243d509be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8243d509be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8243d509be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8243d509be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8243d509be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8243d509be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8243d509be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8243d509be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8243d509be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8243d509be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8243d509be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8243d509be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8243d509be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8243d509be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8243d509be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8243d509be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8243d509be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www.oyez.org/cases/1850-1900/60us393" TargetMode="External"/><Relationship Id="rId4" Type="http://schemas.openxmlformats.org/officeDocument/2006/relationships/hyperlink" Target="https://www.oyez.org/cases/1850-1900/163us537" TargetMode="External"/><Relationship Id="rId5" Type="http://schemas.openxmlformats.org/officeDocument/2006/relationships/hyperlink" Target="https://www.oyez.org/cases/1940-1955/347us48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www.youtube.com/watch?v=U6BBgDnPMzU" TargetMode="Externa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landmarkcases.org/plessy-v-ferguson/plessy-v-ferguson-key-excerpts-from-the-dissenting-opinion" TargetMode="External"/><Relationship Id="rId4" Type="http://schemas.openxmlformats.org/officeDocument/2006/relationships/hyperlink" Target="http://www.youtube.com/watch?v=39ASlmp8C-I" TargetMode="External"/><Relationship Id="rId5"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hyperlink" Target="http://www.youtube.com/watch?v=myIu3SF7Uts" TargetMode="Externa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www.youtube.com/watch?v=DpA7Nj-fkzs" TargetMode="External"/><Relationship Id="rId4" Type="http://schemas.openxmlformats.org/officeDocument/2006/relationships/hyperlink" Target="http://www.eeoc.gov/eeoc/history/35th/thelaw/eo-10925.html" TargetMode="External"/><Relationship Id="rId5" Type="http://schemas.openxmlformats.org/officeDocument/2006/relationships/hyperlink" Target="http://www.dol.gov/ofccp/regs/compliance/ca_11246.htm" TargetMode="External"/><Relationship Id="rId6" Type="http://schemas.openxmlformats.org/officeDocument/2006/relationships/hyperlink" Target="http://www.archives.gov/education/lessons/civil-rights-act/" TargetMode="External"/><Relationship Id="rId7" Type="http://schemas.openxmlformats.org/officeDocument/2006/relationships/hyperlink" Target="http://www.ourdocuments.gov/doc.php?flash=true&amp;doc=100" TargetMode="External"/><Relationship Id="rId8" Type="http://schemas.openxmlformats.org/officeDocument/2006/relationships/hyperlink" Target="http://www.justice.gov/crt/about/cor/coord/titleixstat.php"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20" Type="http://schemas.openxmlformats.org/officeDocument/2006/relationships/hyperlink" Target="http://www.oyez.org/cases/1990-1999/1994/1994_93_1841" TargetMode="External"/><Relationship Id="rId22" Type="http://schemas.openxmlformats.org/officeDocument/2006/relationships/hyperlink" Target="http://www.oyez.org/cases/2000-2009/2002/2002_02_241" TargetMode="External"/><Relationship Id="rId21" Type="http://schemas.openxmlformats.org/officeDocument/2006/relationships/hyperlink" Target="http://www.law.cornell.edu/supct/html/02-241.ZS.html" TargetMode="External"/><Relationship Id="rId24" Type="http://schemas.openxmlformats.org/officeDocument/2006/relationships/hyperlink" Target="http://www.oyez.org/cases/2000-2009/2002/2002_02_516" TargetMode="External"/><Relationship Id="rId23" Type="http://schemas.openxmlformats.org/officeDocument/2006/relationships/hyperlink" Target="http://www.law.cornell.edu/supct/html/02-516.ZS.html" TargetMode="External"/><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www.law.cornell.edu/supct/html/historics/USSC_CR_0438_0265_ZX3.html" TargetMode="External"/><Relationship Id="rId4" Type="http://schemas.openxmlformats.org/officeDocument/2006/relationships/hyperlink" Target="http://www.oyez.org/cases/1970-1979/1977/1977_76_811" TargetMode="External"/><Relationship Id="rId9" Type="http://schemas.openxmlformats.org/officeDocument/2006/relationships/hyperlink" Target="http://www.law.cornell.edu/supct/html/historics/USSC_CR_0467_0561_ZS.html" TargetMode="External"/><Relationship Id="rId26" Type="http://schemas.openxmlformats.org/officeDocument/2006/relationships/hyperlink" Target="http://www.oyez.org/cases/2010-2019/2012/2012_11_345" TargetMode="External"/><Relationship Id="rId25" Type="http://schemas.openxmlformats.org/officeDocument/2006/relationships/hyperlink" Target="http://www.supremecourt.gov/opinions/12pdf/11-345_l5gm.pdf" TargetMode="External"/><Relationship Id="rId5" Type="http://schemas.openxmlformats.org/officeDocument/2006/relationships/hyperlink" Target="http://www.law.cornell.edu/supct/html/historics/USSC_CR_0443_0193_ZS.html" TargetMode="External"/><Relationship Id="rId6" Type="http://schemas.openxmlformats.org/officeDocument/2006/relationships/hyperlink" Target="http://www.oyez.org/cases/1970-1979/1978/1978_78_432" TargetMode="External"/><Relationship Id="rId7" Type="http://schemas.openxmlformats.org/officeDocument/2006/relationships/hyperlink" Target="http://www.law.cornell.edu/supct/html/historics/USSC_CR_0448_0448_ZS.html" TargetMode="External"/><Relationship Id="rId8" Type="http://schemas.openxmlformats.org/officeDocument/2006/relationships/hyperlink" Target="http://www.oyez.org/cases/1970-1979/1979/1979_78_1007" TargetMode="External"/><Relationship Id="rId11" Type="http://schemas.openxmlformats.org/officeDocument/2006/relationships/hyperlink" Target="http://www.law.cornell.edu/supct/html/historics/USSC_CR_0476_0267_ZS.html" TargetMode="External"/><Relationship Id="rId10" Type="http://schemas.openxmlformats.org/officeDocument/2006/relationships/hyperlink" Target="http://www.oyez.org/cases/1980-1989/1983/1983_82_206" TargetMode="External"/><Relationship Id="rId13" Type="http://schemas.openxmlformats.org/officeDocument/2006/relationships/hyperlink" Target="http://www.law.cornell.edu/supct/html/historics/USSC_CR_0480_0149_ZS.html" TargetMode="External"/><Relationship Id="rId12" Type="http://schemas.openxmlformats.org/officeDocument/2006/relationships/hyperlink" Target="http://www.oyez.org/cases/1980-1989/1985/1985_84_1340" TargetMode="External"/><Relationship Id="rId15" Type="http://schemas.openxmlformats.org/officeDocument/2006/relationships/hyperlink" Target="http://www.law.cornell.edu/supct/html/historics/USSC_CR_0480_0616_ZS.html" TargetMode="External"/><Relationship Id="rId14" Type="http://schemas.openxmlformats.org/officeDocument/2006/relationships/hyperlink" Target="http://www.oyez.org/cases/1980-1989/1986/1986_85_999" TargetMode="External"/><Relationship Id="rId17" Type="http://schemas.openxmlformats.org/officeDocument/2006/relationships/hyperlink" Target="http://www.law.cornell.edu/supct/html/historics/USSC_CR_0488_0469_ZO.html" TargetMode="External"/><Relationship Id="rId16" Type="http://schemas.openxmlformats.org/officeDocument/2006/relationships/hyperlink" Target="http://www.oyez.org/cases/1980-1989/1986/1986_85_1129" TargetMode="External"/><Relationship Id="rId19" Type="http://schemas.openxmlformats.org/officeDocument/2006/relationships/hyperlink" Target="http://www.law.cornell.edu/supct/html/93-1841.ZO.html" TargetMode="External"/><Relationship Id="rId18" Type="http://schemas.openxmlformats.org/officeDocument/2006/relationships/hyperlink" Target="http://www.oyez.org/cases/1980-1989/1988/1988_87_998"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Equality and the Constitution</a:t>
            </a:r>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Understanding the Fourteenth Amendment</a:t>
            </a:r>
            <a:endParaRPr/>
          </a:p>
        </p:txBody>
      </p:sp>
      <p:sp>
        <p:nvSpPr>
          <p:cNvPr id="88" name="Google Shape;88;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accent1"/>
                </a:solidFill>
                <a:latin typeface="Times New Roman"/>
                <a:ea typeface="Times New Roman"/>
                <a:cs typeface="Times New Roman"/>
                <a:sym typeface="Times New Roman"/>
              </a:rPr>
              <a:t>Adopted for remote learning by Corey Genest</a:t>
            </a:r>
            <a:endParaRPr sz="1600">
              <a:solidFill>
                <a:schemeClr val="accent1"/>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title"/>
          </p:nvPr>
        </p:nvSpPr>
        <p:spPr>
          <a:xfrm>
            <a:off x="727800" y="1295725"/>
            <a:ext cx="7688400" cy="36240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4000">
                <a:latin typeface="Caveat"/>
                <a:ea typeface="Caveat"/>
                <a:cs typeface="Caveat"/>
                <a:sym typeface="Caveat"/>
              </a:rPr>
              <a:t>We hold these truths to be self-evident, that all men are created equal, that they are endowed by their Creator with certain unalienable Rights, that among these are Life, Liberty and the pursuit of Happiness.</a:t>
            </a:r>
            <a:endParaRPr sz="4000">
              <a:latin typeface="Caveat"/>
              <a:ea typeface="Caveat"/>
              <a:cs typeface="Caveat"/>
              <a:sym typeface="Caveat"/>
            </a:endParaRPr>
          </a:p>
          <a:p>
            <a:pPr indent="-412750" lvl="0" marL="457200" rtl="0" algn="r">
              <a:spcBef>
                <a:spcPts val="0"/>
              </a:spcBef>
              <a:spcAft>
                <a:spcPts val="0"/>
              </a:spcAft>
              <a:buSzPts val="2900"/>
              <a:buFont typeface="Caveat"/>
              <a:buChar char="-"/>
            </a:pPr>
            <a:r>
              <a:rPr lang="en" sz="2900">
                <a:latin typeface="Caveat"/>
                <a:ea typeface="Caveat"/>
                <a:cs typeface="Caveat"/>
                <a:sym typeface="Caveat"/>
              </a:rPr>
              <a:t>The Declaration of Independence</a:t>
            </a:r>
            <a:endParaRPr sz="2900">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whom do you think this applied to when it was written?  To whom did it not?</a:t>
            </a:r>
            <a:endParaRPr/>
          </a:p>
        </p:txBody>
      </p:sp>
      <p:sp>
        <p:nvSpPr>
          <p:cNvPr id="99" name="Google Shape;99;p15"/>
          <p:cNvSpPr txBox="1"/>
          <p:nvPr>
            <p:ph idx="1" type="body"/>
          </p:nvPr>
        </p:nvSpPr>
        <p:spPr>
          <a:xfrm>
            <a:off x="729450" y="2254675"/>
            <a:ext cx="7688700" cy="255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729450" y="733950"/>
            <a:ext cx="7688400" cy="12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Define </a:t>
            </a:r>
            <a:r>
              <a:rPr i="1" lang="en"/>
              <a:t>equality</a:t>
            </a:r>
            <a:endParaRPr i="1"/>
          </a:p>
        </p:txBody>
      </p:sp>
      <p:sp>
        <p:nvSpPr>
          <p:cNvPr id="105" name="Google Shape;105;p16"/>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[enter </a:t>
            </a:r>
            <a:r>
              <a:rPr lang="en" u="sng"/>
              <a:t>your</a:t>
            </a:r>
            <a:r>
              <a:rPr lang="en"/>
              <a:t> definition of equality 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Food for thought</a:t>
            </a:r>
            <a:endParaRPr/>
          </a:p>
        </p:txBody>
      </p:sp>
      <p:sp>
        <p:nvSpPr>
          <p:cNvPr id="111" name="Google Shape;111;p17"/>
          <p:cNvSpPr txBox="1"/>
          <p:nvPr>
            <p:ph idx="1" type="subTitle"/>
          </p:nvPr>
        </p:nvSpPr>
        <p:spPr>
          <a:xfrm>
            <a:off x="258350" y="3161525"/>
            <a:ext cx="3992700" cy="1371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On the next slide, identify ways in which people were treated differently historically in one column and how people are treated differently today in another.</a:t>
            </a:r>
            <a:endParaRPr/>
          </a:p>
        </p:txBody>
      </p:sp>
      <p:sp>
        <p:nvSpPr>
          <p:cNvPr id="112" name="Google Shape;112;p17"/>
          <p:cNvSpPr txBox="1"/>
          <p:nvPr>
            <p:ph idx="2" type="body"/>
          </p:nvPr>
        </p:nvSpPr>
        <p:spPr>
          <a:xfrm>
            <a:off x="5174225" y="1174325"/>
            <a:ext cx="3374400" cy="36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the word equality mean different things to different people? Why?</a:t>
            </a:r>
            <a:endParaRPr/>
          </a:p>
          <a:p>
            <a:pPr indent="0" lvl="0" marL="0" rtl="0" algn="l">
              <a:spcBef>
                <a:spcPts val="1600"/>
              </a:spcBef>
              <a:spcAft>
                <a:spcPts val="0"/>
              </a:spcAft>
              <a:buNone/>
            </a:pPr>
            <a:r>
              <a:rPr lang="en"/>
              <a:t>Does treating people equally mean treating them the same?</a:t>
            </a:r>
            <a:endParaRPr/>
          </a:p>
          <a:p>
            <a:pPr indent="0" lvl="0" marL="0" rtl="0" algn="l">
              <a:spcBef>
                <a:spcPts val="1600"/>
              </a:spcBef>
              <a:spcAft>
                <a:spcPts val="0"/>
              </a:spcAft>
              <a:buNone/>
            </a:pPr>
            <a:r>
              <a:rPr lang="en"/>
              <a:t>Is equality a desirable outcome for society? Why or why not? Explain.</a:t>
            </a:r>
            <a:endParaRPr/>
          </a:p>
          <a:p>
            <a:pPr indent="0" lvl="0" marL="0" rtl="0" algn="l">
              <a:spcBef>
                <a:spcPts val="1600"/>
              </a:spcBef>
              <a:spcAft>
                <a:spcPts val="0"/>
              </a:spcAft>
              <a:buNone/>
            </a:pPr>
            <a:r>
              <a:rPr lang="en"/>
              <a:t>Is equality an achievable outcome for society? Why or why not? Explain?</a:t>
            </a:r>
            <a:endParaRPr/>
          </a:p>
          <a:p>
            <a:pPr indent="0" lvl="0" marL="0" rtl="0" algn="l">
              <a:spcBef>
                <a:spcPts val="1600"/>
              </a:spcBef>
              <a:spcAft>
                <a:spcPts val="1600"/>
              </a:spcAft>
              <a:buNone/>
            </a:pPr>
            <a:r>
              <a:rPr lang="en"/>
              <a:t>Is equality an inherent right of all people?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16" name="Shape 116"/>
        <p:cNvGrpSpPr/>
        <p:nvPr/>
      </p:nvGrpSpPr>
      <p:grpSpPr>
        <a:xfrm>
          <a:off x="0" y="0"/>
          <a:ext cx="0" cy="0"/>
          <a:chOff x="0" y="0"/>
          <a:chExt cx="0" cy="0"/>
        </a:xfrm>
      </p:grpSpPr>
      <p:sp>
        <p:nvSpPr>
          <p:cNvPr id="117" name="Google Shape;117;p18"/>
          <p:cNvSpPr txBox="1"/>
          <p:nvPr/>
        </p:nvSpPr>
        <p:spPr>
          <a:xfrm>
            <a:off x="4572000" y="610650"/>
            <a:ext cx="4392000" cy="4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18" name="Google Shape;118;p18"/>
          <p:cNvSpPr txBox="1"/>
          <p:nvPr/>
        </p:nvSpPr>
        <p:spPr>
          <a:xfrm>
            <a:off x="180000" y="610650"/>
            <a:ext cx="3930000" cy="43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19" name="Google Shape;119;p18"/>
          <p:cNvSpPr txBox="1"/>
          <p:nvPr/>
        </p:nvSpPr>
        <p:spPr>
          <a:xfrm>
            <a:off x="0" y="117425"/>
            <a:ext cx="8964000" cy="4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aveat"/>
                <a:ea typeface="Caveat"/>
                <a:cs typeface="Caveat"/>
                <a:sym typeface="Caveat"/>
              </a:rPr>
              <a:t>Inequality in the past…				Inequality in the present...</a:t>
            </a:r>
            <a:endParaRPr sz="2400">
              <a:latin typeface="Caveat"/>
              <a:ea typeface="Caveat"/>
              <a:cs typeface="Caveat"/>
              <a:sym typeface="Caveat"/>
            </a:endParaRPr>
          </a:p>
        </p:txBody>
      </p:sp>
      <p:cxnSp>
        <p:nvCxnSpPr>
          <p:cNvPr id="120" name="Google Shape;120;p18"/>
          <p:cNvCxnSpPr/>
          <p:nvPr/>
        </p:nvCxnSpPr>
        <p:spPr>
          <a:xfrm rot="10800000">
            <a:off x="4110100" y="962950"/>
            <a:ext cx="0" cy="40866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Fourteenth Amendment</a:t>
            </a:r>
            <a:endParaRPr/>
          </a:p>
          <a:p>
            <a:pPr indent="0" lvl="0" marL="0" rtl="0" algn="r">
              <a:spcBef>
                <a:spcPts val="0"/>
              </a:spcBef>
              <a:spcAft>
                <a:spcPts val="0"/>
              </a:spcAft>
              <a:buNone/>
            </a:pPr>
            <a:r>
              <a:rPr lang="en" sz="2000"/>
              <a:t>Adopted July 9, 1868</a:t>
            </a:r>
            <a:endParaRPr sz="2000"/>
          </a:p>
        </p:txBody>
      </p:sp>
      <p:sp>
        <p:nvSpPr>
          <p:cNvPr id="126" name="Google Shape;126;p19"/>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Equal Protection and Citizenship</a:t>
            </a:r>
            <a:endParaRPr/>
          </a:p>
          <a:p>
            <a:pPr indent="0" lvl="0" marL="0" rtl="0" algn="l">
              <a:spcBef>
                <a:spcPts val="0"/>
              </a:spcBef>
              <a:spcAft>
                <a:spcPts val="0"/>
              </a:spcAft>
              <a:buNone/>
            </a:pPr>
            <a:r>
              <a:t/>
            </a:r>
            <a:endParaRPr/>
          </a:p>
          <a:p>
            <a:pPr indent="457200" lvl="0" marL="0" rtl="0" algn="l">
              <a:spcBef>
                <a:spcPts val="0"/>
              </a:spcBef>
              <a:spcAft>
                <a:spcPts val="0"/>
              </a:spcAft>
              <a:buNone/>
            </a:pPr>
            <a:r>
              <a:rPr lang="en"/>
              <a:t>It reads...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729450" y="1268250"/>
            <a:ext cx="7688400" cy="3417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0" lang="en" sz="2400">
                <a:latin typeface="Raleway Thin"/>
                <a:ea typeface="Raleway Thin"/>
                <a:cs typeface="Raleway Thin"/>
                <a:sym typeface="Raleway Thin"/>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b="0" sz="2400">
              <a:latin typeface="Raleway Thin"/>
              <a:ea typeface="Raleway Thin"/>
              <a:cs typeface="Raleway Thin"/>
              <a:sym typeface="Raleway Th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rewrite the amendment, capturing its spirit...</a:t>
            </a:r>
            <a:endParaRPr/>
          </a:p>
        </p:txBody>
      </p:sp>
      <p:sp>
        <p:nvSpPr>
          <p:cNvPr id="137" name="Google Shape;137;p21"/>
          <p:cNvSpPr txBox="1"/>
          <p:nvPr>
            <p:ph idx="1" type="body"/>
          </p:nvPr>
        </p:nvSpPr>
        <p:spPr>
          <a:xfrm>
            <a:off x="446250" y="2196300"/>
            <a:ext cx="8243700" cy="268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Interpretation of the 14th Amendment</a:t>
            </a:r>
            <a:endParaRPr/>
          </a:p>
        </p:txBody>
      </p:sp>
      <p:sp>
        <p:nvSpPr>
          <p:cNvPr id="143" name="Google Shape;143;p22"/>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Dred Scott v Sandford</a:t>
            </a:r>
            <a:endParaRPr/>
          </a:p>
          <a:p>
            <a:pPr indent="0" lvl="0" marL="0" rtl="0" algn="l">
              <a:spcBef>
                <a:spcPts val="1600"/>
              </a:spcBef>
              <a:spcAft>
                <a:spcPts val="0"/>
              </a:spcAft>
              <a:buNone/>
            </a:pPr>
            <a:r>
              <a:rPr lang="en" u="sng">
                <a:solidFill>
                  <a:schemeClr val="hlink"/>
                </a:solidFill>
                <a:hlinkClick r:id="rId4"/>
              </a:rPr>
              <a:t>Plessy v Ferguson</a:t>
            </a:r>
            <a:endParaRPr/>
          </a:p>
          <a:p>
            <a:pPr indent="0" lvl="0" marL="0" rtl="0" algn="l">
              <a:spcBef>
                <a:spcPts val="1600"/>
              </a:spcBef>
              <a:spcAft>
                <a:spcPts val="0"/>
              </a:spcAft>
              <a:buNone/>
            </a:pPr>
            <a:r>
              <a:rPr lang="en" u="sng">
                <a:solidFill>
                  <a:schemeClr val="hlink"/>
                </a:solidFill>
                <a:hlinkClick r:id="rId5"/>
              </a:rPr>
              <a:t>Brown v Board of Education</a:t>
            </a:r>
            <a:endParaRPr/>
          </a:p>
          <a:p>
            <a:pPr indent="0" lvl="0" marL="0" rtl="0" algn="l">
              <a:spcBef>
                <a:spcPts val="1600"/>
              </a:spcBef>
              <a:spcAft>
                <a:spcPts val="1600"/>
              </a:spcAft>
              <a:buNone/>
            </a:pPr>
            <a:r>
              <a:t/>
            </a:r>
            <a:endParaRPr/>
          </a:p>
        </p:txBody>
      </p:sp>
      <p:sp>
        <p:nvSpPr>
          <p:cNvPr id="144" name="Google Shape;144;p22"/>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take some time to review the Supreme Court cases on the left.  How has the court’s interpretation of equality changed over time?</a:t>
            </a:r>
            <a:endParaRPr/>
          </a:p>
          <a:p>
            <a:pPr indent="0" lvl="0" marL="0" rtl="0" algn="l">
              <a:spcBef>
                <a:spcPts val="1600"/>
              </a:spcBef>
              <a:spcAft>
                <a:spcPts val="1600"/>
              </a:spcAft>
              <a:buNone/>
            </a:pPr>
            <a:r>
              <a:rPr lang="en"/>
              <a:t>Nowhere does the Constitution explicitly mention equality. So, what mandate does the SCOTUS to ensure equality?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Food for Thought</a:t>
            </a:r>
            <a:endParaRPr/>
          </a:p>
        </p:txBody>
      </p:sp>
      <p:sp>
        <p:nvSpPr>
          <p:cNvPr id="150" name="Google Shape;150;p23"/>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living, evolving Constitution.</a:t>
            </a:r>
            <a:endParaRPr/>
          </a:p>
        </p:txBody>
      </p:sp>
      <p:sp>
        <p:nvSpPr>
          <p:cNvPr id="151" name="Google Shape;151;p23"/>
          <p:cNvSpPr txBox="1"/>
          <p:nvPr>
            <p:ph idx="2" type="body"/>
          </p:nvPr>
        </p:nvSpPr>
        <p:spPr>
          <a:xfrm>
            <a:off x="4979100" y="915975"/>
            <a:ext cx="3875100" cy="368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How did the Court’s interpretation of equality change over time?</a:t>
            </a:r>
            <a:endParaRPr sz="1400"/>
          </a:p>
          <a:p>
            <a:pPr indent="0" lvl="0" marL="0" rtl="0" algn="l">
              <a:spcBef>
                <a:spcPts val="1600"/>
              </a:spcBef>
              <a:spcAft>
                <a:spcPts val="0"/>
              </a:spcAft>
              <a:buNone/>
            </a:pPr>
            <a:r>
              <a:rPr lang="en" sz="1400"/>
              <a:t>How did the Court’s interpretation of the Fourteenth Amendment change over time?</a:t>
            </a:r>
            <a:endParaRPr sz="1400"/>
          </a:p>
          <a:p>
            <a:pPr indent="0" lvl="0" marL="0" rtl="0" algn="l">
              <a:spcBef>
                <a:spcPts val="1600"/>
              </a:spcBef>
              <a:spcAft>
                <a:spcPts val="0"/>
              </a:spcAft>
              <a:buNone/>
            </a:pPr>
            <a:r>
              <a:rPr lang="en" sz="1400"/>
              <a:t>What factors led the Court to rule the way it did in each of these cases? Do you think Americans’ concept of equality played a role?</a:t>
            </a:r>
            <a:endParaRPr sz="1400"/>
          </a:p>
          <a:p>
            <a:pPr indent="0" lvl="0" marL="0" rtl="0" algn="l">
              <a:spcBef>
                <a:spcPts val="1600"/>
              </a:spcBef>
              <a:spcAft>
                <a:spcPts val="1600"/>
              </a:spcAft>
              <a:buNone/>
            </a:pPr>
            <a:r>
              <a:rPr lang="en" sz="1400"/>
              <a:t>How might society be different today if “separate but equal” had remained constitutional?</a:t>
            </a: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Choice of Principles</a:t>
            </a:r>
            <a:endParaRPr/>
          </a:p>
        </p:txBody>
      </p:sp>
      <p:sp>
        <p:nvSpPr>
          <p:cNvPr id="157" name="Google Shape;157;p24"/>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Justice David Souter</a:t>
            </a:r>
            <a:endParaRPr/>
          </a:p>
          <a:p>
            <a:pPr indent="0" lvl="0" marL="0" rtl="0" algn="l">
              <a:spcBef>
                <a:spcPts val="1600"/>
              </a:spcBef>
              <a:spcAft>
                <a:spcPts val="1600"/>
              </a:spcAft>
              <a:buNone/>
            </a:pPr>
            <a:r>
              <a:rPr lang="en"/>
              <a:t>Please watch this short presentation and answer the questions that follow.</a:t>
            </a:r>
            <a:endParaRPr/>
          </a:p>
        </p:txBody>
      </p:sp>
      <p:pic>
        <p:nvPicPr>
          <p:cNvPr descr="Retired U.S. Supreme Court Justice David H. Souter, New Hampshire attorney William Chapman, and Suffolk Law Professor Patrick Shin contrast the societal norms that existed in 1896 when the &quot;separate but equal&quot; doctrine was adopted with those of 1954 when segregation in public education was outlawed." id="158" name="Google Shape;158;p24" title="Constitutionally Speaking - Choice of Principles - 1">
            <a:hlinkClick r:id="rId3"/>
          </p:cNvPr>
          <p:cNvPicPr preferRelativeResize="0"/>
          <p:nvPr/>
        </p:nvPicPr>
        <p:blipFill>
          <a:blip r:embed="rId4">
            <a:alphaModFix/>
          </a:blip>
          <a:stretch>
            <a:fillRect/>
          </a:stretch>
        </p:blipFill>
        <p:spPr>
          <a:xfrm>
            <a:off x="4572000" y="781050"/>
            <a:ext cx="4572000" cy="3429000"/>
          </a:xfrm>
          <a:prstGeom prst="rect">
            <a:avLst/>
          </a:prstGeom>
          <a:noFill/>
          <a:ln>
            <a:noFill/>
          </a:ln>
          <a:effectLst>
            <a:outerShdw blurRad="428625" rotWithShape="0" algn="bl" dir="7800000" dist="476250">
              <a:srgbClr val="CCCCCC"/>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idx="1" type="body"/>
          </p:nvPr>
        </p:nvSpPr>
        <p:spPr>
          <a:xfrm>
            <a:off x="200550" y="121375"/>
            <a:ext cx="8742900" cy="6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How did the Court’s view of equality change between Plessy v. Ferguson and Brown v. Board of Education?</a:t>
            </a:r>
            <a:endParaRPr/>
          </a:p>
          <a:p>
            <a:pPr indent="0" lvl="0" marL="0" rtl="0" algn="l">
              <a:spcBef>
                <a:spcPts val="0"/>
              </a:spcBef>
              <a:spcAft>
                <a:spcPts val="0"/>
              </a:spcAft>
              <a:buNone/>
            </a:pPr>
            <a:r>
              <a:t/>
            </a:r>
            <a:endParaRPr/>
          </a:p>
        </p:txBody>
      </p:sp>
      <p:sp>
        <p:nvSpPr>
          <p:cNvPr id="164" name="Google Shape;164;p25"/>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4A86E8">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idx="1" type="body"/>
          </p:nvPr>
        </p:nvSpPr>
        <p:spPr>
          <a:xfrm>
            <a:off x="0" y="255075"/>
            <a:ext cx="91440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2. Why does Justice Souter believe it is unrealistic and unfair to suggest Plessy was wrong the day it was decided?</a:t>
            </a:r>
            <a:endParaRPr/>
          </a:p>
          <a:p>
            <a:pPr indent="0" lvl="0" marL="0" rtl="0" algn="l">
              <a:spcBef>
                <a:spcPts val="0"/>
              </a:spcBef>
              <a:spcAft>
                <a:spcPts val="0"/>
              </a:spcAft>
              <a:buNone/>
            </a:pPr>
            <a:r>
              <a:t/>
            </a:r>
            <a:endParaRPr/>
          </a:p>
        </p:txBody>
      </p:sp>
      <p:sp>
        <p:nvSpPr>
          <p:cNvPr id="171" name="Google Shape;171;p26"/>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FF9900">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6"/>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idx="1" type="body"/>
          </p:nvPr>
        </p:nvSpPr>
        <p:spPr>
          <a:xfrm>
            <a:off x="0" y="187150"/>
            <a:ext cx="9144000" cy="61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3. Why is it significant that the Court not only considered the objective, physical, measurable facts in Brown v. Board of Education, but also what those facts meant?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8" name="Google Shape;178;p27"/>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FF0000">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7"/>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idx="1" type="body"/>
          </p:nvPr>
        </p:nvSpPr>
        <p:spPr>
          <a:xfrm>
            <a:off x="0" y="0"/>
            <a:ext cx="9144000" cy="88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4. How can “what we see” affect how the Supreme Court interprets the meaning of the Constitution and its specific provisions?</a:t>
            </a:r>
            <a:endParaRPr/>
          </a:p>
          <a:p>
            <a:pPr indent="0" lvl="0" marL="0" rtl="0" algn="l">
              <a:spcBef>
                <a:spcPts val="0"/>
              </a:spcBef>
              <a:spcAft>
                <a:spcPts val="0"/>
              </a:spcAft>
              <a:buNone/>
            </a:pPr>
            <a:r>
              <a:t/>
            </a:r>
            <a:endParaRPr/>
          </a:p>
        </p:txBody>
      </p:sp>
      <p:sp>
        <p:nvSpPr>
          <p:cNvPr id="185" name="Google Shape;185;p28"/>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38761D">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8"/>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9"/>
          <p:cNvSpPr txBox="1"/>
          <p:nvPr>
            <p:ph idx="1" type="body"/>
          </p:nvPr>
        </p:nvSpPr>
        <p:spPr>
          <a:xfrm>
            <a:off x="0" y="121400"/>
            <a:ext cx="91440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 Why did the Warren Court consider separate but equal educational facilities inherently unequal in Brown v. Board of Education?</a:t>
            </a:r>
            <a:endParaRPr/>
          </a:p>
          <a:p>
            <a:pPr indent="0" lvl="0" marL="0" rtl="0" algn="l">
              <a:spcBef>
                <a:spcPts val="0"/>
              </a:spcBef>
              <a:spcAft>
                <a:spcPts val="0"/>
              </a:spcAft>
              <a:buNone/>
            </a:pPr>
            <a:r>
              <a:t/>
            </a:r>
            <a:endParaRPr/>
          </a:p>
        </p:txBody>
      </p:sp>
      <p:sp>
        <p:nvSpPr>
          <p:cNvPr id="192" name="Google Shape;192;p29"/>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9900FF">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9"/>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ph idx="1" type="body"/>
          </p:nvPr>
        </p:nvSpPr>
        <p:spPr>
          <a:xfrm>
            <a:off x="0" y="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 How does our capacity to determine the meaning of facts change over time?</a:t>
            </a:r>
            <a:endParaRPr/>
          </a:p>
        </p:txBody>
      </p:sp>
      <p:sp>
        <p:nvSpPr>
          <p:cNvPr id="199" name="Google Shape;199;p30"/>
          <p:cNvSpPr/>
          <p:nvPr/>
        </p:nvSpPr>
        <p:spPr>
          <a:xfrm>
            <a:off x="347575" y="614950"/>
            <a:ext cx="8595900" cy="4278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28638" rotWithShape="0" algn="bl" dir="8820000" dist="238125">
              <a:srgbClr val="FFFF00">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0"/>
          <p:cNvSpPr txBox="1"/>
          <p:nvPr/>
        </p:nvSpPr>
        <p:spPr>
          <a:xfrm>
            <a:off x="668425" y="1042725"/>
            <a:ext cx="8101200" cy="358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Plessy v Ferguson: The Dissenting Opinion</a:t>
            </a:r>
            <a:endParaRPr/>
          </a:p>
        </p:txBody>
      </p:sp>
      <p:sp>
        <p:nvSpPr>
          <p:cNvPr id="206" name="Google Shape;206;p31"/>
          <p:cNvSpPr txBox="1"/>
          <p:nvPr>
            <p:ph idx="1" type="body"/>
          </p:nvPr>
        </p:nvSpPr>
        <p:spPr>
          <a:xfrm>
            <a:off x="729450" y="2078875"/>
            <a:ext cx="3842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read excerpts from Justice Harlan’s dissent </a:t>
            </a:r>
            <a:r>
              <a:rPr lang="en" u="sng">
                <a:solidFill>
                  <a:schemeClr val="hlink"/>
                </a:solidFill>
                <a:hlinkClick r:id="rId3"/>
              </a:rPr>
              <a:t>here</a:t>
            </a:r>
            <a:r>
              <a:rPr lang="en"/>
              <a:t> and then watch the following short clip:</a:t>
            </a:r>
            <a:endParaRPr/>
          </a:p>
          <a:p>
            <a:pPr indent="0" lvl="0" marL="0" rtl="0" algn="l">
              <a:spcBef>
                <a:spcPts val="1600"/>
              </a:spcBef>
              <a:spcAft>
                <a:spcPts val="1600"/>
              </a:spcAft>
              <a:buNone/>
            </a:pPr>
            <a:r>
              <a:t/>
            </a:r>
            <a:endParaRPr/>
          </a:p>
        </p:txBody>
      </p:sp>
      <p:pic>
        <p:nvPicPr>
          <p:cNvPr descr="Suffolk Law Professor Patrick Shin examines the historical basis for the idea of a &quot;colorblind&quot; Constitution, found in the 1896 Plessy v. Ferguson dissent authored by Justice John Marshall Harlan." id="207" name="Google Shape;207;p31" title="Constitutionally Speaking - Great Dissenter - 1">
            <a:hlinkClick r:id="rId4"/>
          </p:cNvPr>
          <p:cNvPicPr preferRelativeResize="0"/>
          <p:nvPr/>
        </p:nvPicPr>
        <p:blipFill>
          <a:blip r:embed="rId5">
            <a:alphaModFix/>
          </a:blip>
          <a:stretch>
            <a:fillRect/>
          </a:stretch>
        </p:blipFill>
        <p:spPr>
          <a:xfrm>
            <a:off x="4572150" y="1853850"/>
            <a:ext cx="4386200" cy="32896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2"/>
          <p:cNvSpPr txBox="1"/>
          <p:nvPr>
            <p:ph idx="1" type="body"/>
          </p:nvPr>
        </p:nvSpPr>
        <p:spPr>
          <a:xfrm>
            <a:off x="117425" y="328800"/>
            <a:ext cx="2771400" cy="44859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1. Explain the competing concepts of color blindness espoused by Justice Harlan in his dissent in Plessy v. Ferguson (1896).</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Are Justice Harlan’s words regarding race in America encouraging or discouraging given the historical and political context of the case?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How do Justice Harlan’s words illustrate Justice David Souter’s assertion that our understanding of the Constitution changes over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Did Justice Harlan’s Dissenting Opinion have a significant impact on the outcome of Brown v. Board of Education (1954)?</a:t>
            </a:r>
            <a:endParaRPr/>
          </a:p>
        </p:txBody>
      </p:sp>
      <p:sp>
        <p:nvSpPr>
          <p:cNvPr id="213" name="Google Shape;213;p32"/>
          <p:cNvSpPr/>
          <p:nvPr/>
        </p:nvSpPr>
        <p:spPr>
          <a:xfrm>
            <a:off x="3241100" y="422750"/>
            <a:ext cx="5777700" cy="43920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a:effectLst>
            <a:outerShdw blurRad="714375" rotWithShape="0" algn="bl" dir="1260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2"/>
          <p:cNvSpPr txBox="1"/>
          <p:nvPr/>
        </p:nvSpPr>
        <p:spPr>
          <a:xfrm>
            <a:off x="3569925" y="657625"/>
            <a:ext cx="5260800" cy="38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Equality and Equal Treatment</a:t>
            </a:r>
            <a:endParaRPr/>
          </a:p>
        </p:txBody>
      </p:sp>
      <p:sp>
        <p:nvSpPr>
          <p:cNvPr id="220" name="Google Shape;220;p33"/>
          <p:cNvSpPr txBox="1"/>
          <p:nvPr/>
        </p:nvSpPr>
        <p:spPr>
          <a:xfrm>
            <a:off x="1179650" y="2097725"/>
            <a:ext cx="7085400" cy="17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FFFFFF"/>
                </a:solidFill>
                <a:latin typeface="Caveat"/>
                <a:ea typeface="Caveat"/>
                <a:cs typeface="Caveat"/>
                <a:sym typeface="Caveat"/>
              </a:rPr>
              <a:t>Is it consistent with the constitutional value of equality to give some people a preference in order to make a particular community more diverse?</a:t>
            </a:r>
            <a:endParaRPr sz="3500">
              <a:solidFill>
                <a:srgbClr val="FFFFFF"/>
              </a:solidFill>
              <a:latin typeface="Caveat"/>
              <a:ea typeface="Caveat"/>
              <a:cs typeface="Caveat"/>
              <a:sym typeface="Cave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4"/>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listen to Professor Shin discuss affirmative action in higher education.</a:t>
            </a:r>
            <a:endParaRPr/>
          </a:p>
        </p:txBody>
      </p:sp>
      <p:sp>
        <p:nvSpPr>
          <p:cNvPr id="226" name="Google Shape;226;p34"/>
          <p:cNvSpPr txBox="1"/>
          <p:nvPr>
            <p:ph idx="1" type="subTitle"/>
          </p:nvPr>
        </p:nvSpPr>
        <p:spPr>
          <a:xfrm>
            <a:off x="730000" y="374867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Afterward, please answer the questions that follow.</a:t>
            </a:r>
            <a:endParaRPr/>
          </a:p>
        </p:txBody>
      </p:sp>
      <p:sp>
        <p:nvSpPr>
          <p:cNvPr id="227" name="Google Shape;227;p34"/>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Suffolk Law Professor Patrick Shin explores the tension between diversity and equality as the two values relate to affirmative action in higher education." id="228" name="Google Shape;228;p34" title="Constitutionally Speaking - In the Interest of Equality - 1">
            <a:hlinkClick r:id="rId3"/>
          </p:cNvPr>
          <p:cNvPicPr preferRelativeResize="0"/>
          <p:nvPr/>
        </p:nvPicPr>
        <p:blipFill>
          <a:blip r:embed="rId4">
            <a:alphaModFix/>
          </a:blip>
          <a:stretch>
            <a:fillRect/>
          </a:stretch>
        </p:blipFill>
        <p:spPr>
          <a:xfrm>
            <a:off x="4575425" y="857250"/>
            <a:ext cx="4572000" cy="3429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5"/>
          <p:cNvSpPr txBox="1"/>
          <p:nvPr>
            <p:ph idx="1" type="body"/>
          </p:nvPr>
        </p:nvSpPr>
        <p:spPr>
          <a:xfrm>
            <a:off x="723300" y="191976"/>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Is it in conflict with the constitutional value of equality to give underrepresented populations a “boost” in order to achieve diversity?</a:t>
            </a:r>
            <a:endParaRPr/>
          </a:p>
        </p:txBody>
      </p:sp>
      <p:sp>
        <p:nvSpPr>
          <p:cNvPr id="234" name="Google Shape;234;p35"/>
          <p:cNvSpPr/>
          <p:nvPr/>
        </p:nvSpPr>
        <p:spPr>
          <a:xfrm>
            <a:off x="258325"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1080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5"/>
          <p:cNvSpPr/>
          <p:nvPr/>
        </p:nvSpPr>
        <p:spPr>
          <a:xfrm flipH="1">
            <a:off x="7809900"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2154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5"/>
          <p:cNvSpPr txBox="1"/>
          <p:nvPr/>
        </p:nvSpPr>
        <p:spPr>
          <a:xfrm>
            <a:off x="828850" y="855575"/>
            <a:ext cx="7085100" cy="41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ph idx="1" type="body"/>
          </p:nvPr>
        </p:nvSpPr>
        <p:spPr>
          <a:xfrm>
            <a:off x="723300" y="19200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affirmative action and what is its purpose or goal?</a:t>
            </a:r>
            <a:endParaRPr/>
          </a:p>
        </p:txBody>
      </p:sp>
      <p:sp>
        <p:nvSpPr>
          <p:cNvPr id="242" name="Google Shape;242;p36"/>
          <p:cNvSpPr/>
          <p:nvPr/>
        </p:nvSpPr>
        <p:spPr>
          <a:xfrm>
            <a:off x="258325"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1080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6"/>
          <p:cNvSpPr/>
          <p:nvPr/>
        </p:nvSpPr>
        <p:spPr>
          <a:xfrm flipH="1">
            <a:off x="7809900"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2154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6"/>
          <p:cNvSpPr txBox="1"/>
          <p:nvPr/>
        </p:nvSpPr>
        <p:spPr>
          <a:xfrm>
            <a:off x="828850" y="855575"/>
            <a:ext cx="7085100" cy="41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7"/>
          <p:cNvSpPr txBox="1"/>
          <p:nvPr>
            <p:ph idx="1" type="body"/>
          </p:nvPr>
        </p:nvSpPr>
        <p:spPr>
          <a:xfrm>
            <a:off x="724950" y="41015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did the Supreme Court find affirmative action within higher education consistent with the constitutional value of equality?</a:t>
            </a:r>
            <a:endParaRPr/>
          </a:p>
          <a:p>
            <a:pPr indent="0" lvl="0" marL="0" rtl="0" algn="l">
              <a:spcBef>
                <a:spcPts val="0"/>
              </a:spcBef>
              <a:spcAft>
                <a:spcPts val="0"/>
              </a:spcAft>
              <a:buNone/>
            </a:pPr>
            <a:r>
              <a:t/>
            </a:r>
            <a:endParaRPr/>
          </a:p>
        </p:txBody>
      </p:sp>
      <p:sp>
        <p:nvSpPr>
          <p:cNvPr id="250" name="Google Shape;250;p37"/>
          <p:cNvSpPr/>
          <p:nvPr/>
        </p:nvSpPr>
        <p:spPr>
          <a:xfrm>
            <a:off x="258325"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1080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7"/>
          <p:cNvSpPr/>
          <p:nvPr/>
        </p:nvSpPr>
        <p:spPr>
          <a:xfrm flipH="1">
            <a:off x="7809900"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2154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7"/>
          <p:cNvSpPr txBox="1"/>
          <p:nvPr/>
        </p:nvSpPr>
        <p:spPr>
          <a:xfrm>
            <a:off x="828850" y="855575"/>
            <a:ext cx="7085100" cy="41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8"/>
          <p:cNvSpPr txBox="1"/>
          <p:nvPr>
            <p:ph idx="1" type="body"/>
          </p:nvPr>
        </p:nvSpPr>
        <p:spPr>
          <a:xfrm>
            <a:off x="723300" y="14500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Does diversity serve the constitutional value of equality?</a:t>
            </a:r>
            <a:endParaRPr/>
          </a:p>
        </p:txBody>
      </p:sp>
      <p:sp>
        <p:nvSpPr>
          <p:cNvPr id="258" name="Google Shape;258;p38"/>
          <p:cNvSpPr/>
          <p:nvPr/>
        </p:nvSpPr>
        <p:spPr>
          <a:xfrm>
            <a:off x="258325"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1080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8"/>
          <p:cNvSpPr/>
          <p:nvPr/>
        </p:nvSpPr>
        <p:spPr>
          <a:xfrm flipH="1">
            <a:off x="7809900"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2154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8"/>
          <p:cNvSpPr txBox="1"/>
          <p:nvPr/>
        </p:nvSpPr>
        <p:spPr>
          <a:xfrm>
            <a:off x="828850" y="855575"/>
            <a:ext cx="7085100" cy="41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9"/>
          <p:cNvSpPr txBox="1"/>
          <p:nvPr>
            <p:ph idx="1" type="body"/>
          </p:nvPr>
        </p:nvSpPr>
        <p:spPr>
          <a:xfrm>
            <a:off x="723300" y="9805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Is affirmative action justifiable outside of higher education?</a:t>
            </a:r>
            <a:endParaRPr/>
          </a:p>
        </p:txBody>
      </p:sp>
      <p:sp>
        <p:nvSpPr>
          <p:cNvPr id="266" name="Google Shape;266;p39"/>
          <p:cNvSpPr/>
          <p:nvPr/>
        </p:nvSpPr>
        <p:spPr>
          <a:xfrm>
            <a:off x="258325"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1080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9"/>
          <p:cNvSpPr/>
          <p:nvPr/>
        </p:nvSpPr>
        <p:spPr>
          <a:xfrm flipH="1">
            <a:off x="7809900" y="704600"/>
            <a:ext cx="610800" cy="4321500"/>
          </a:xfrm>
          <a:prstGeom prst="leftBrace">
            <a:avLst>
              <a:gd fmla="val 50000" name="adj1"/>
              <a:gd fmla="val 50000" name="adj2"/>
            </a:avLst>
          </a:prstGeom>
          <a:noFill/>
          <a:ln cap="flat" cmpd="sng" w="9525">
            <a:solidFill>
              <a:schemeClr val="dk2"/>
            </a:solidFill>
            <a:prstDash val="solid"/>
            <a:round/>
            <a:headEnd len="sm" w="sm" type="none"/>
            <a:tailEnd len="sm" w="sm" type="none"/>
          </a:ln>
          <a:effectLst>
            <a:outerShdw blurRad="142875" rotWithShape="0" algn="bl" dir="21540000" dist="95250">
              <a:srgbClr val="9900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9"/>
          <p:cNvSpPr txBox="1"/>
          <p:nvPr/>
        </p:nvSpPr>
        <p:spPr>
          <a:xfrm>
            <a:off x="828850" y="855575"/>
            <a:ext cx="7085100" cy="41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0"/>
          <p:cNvSpPr txBox="1"/>
          <p:nvPr>
            <p:ph type="title"/>
          </p:nvPr>
        </p:nvSpPr>
        <p:spPr>
          <a:xfrm>
            <a:off x="563675" y="1318650"/>
            <a:ext cx="78543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Congress and the Presidency: Affirmative Action</a:t>
            </a:r>
            <a:endParaRPr/>
          </a:p>
        </p:txBody>
      </p:sp>
      <p:sp>
        <p:nvSpPr>
          <p:cNvPr id="274" name="Google Shape;274;p40"/>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the 3 APPARTS worksheets that follow this page, please review the legislative and executive decisions (links on the right of this page) regarding affirmative action.</a:t>
            </a:r>
            <a:endParaRPr/>
          </a:p>
          <a:p>
            <a:pPr indent="0" lvl="0" marL="0" rtl="0" algn="l">
              <a:spcBef>
                <a:spcPts val="1600"/>
              </a:spcBef>
              <a:spcAft>
                <a:spcPts val="0"/>
              </a:spcAft>
              <a:buNone/>
            </a:pPr>
            <a:r>
              <a:rPr lang="en"/>
              <a:t>Please read all 5 actions, but complete 3 </a:t>
            </a:r>
            <a:r>
              <a:rPr lang="en"/>
              <a:t>APPARTS</a:t>
            </a:r>
            <a:r>
              <a:rPr lang="en"/>
              <a:t> worksheets.</a:t>
            </a:r>
            <a:endParaRPr/>
          </a:p>
          <a:p>
            <a:pPr indent="0" lvl="0" marL="0" rtl="0" algn="l">
              <a:spcBef>
                <a:spcPts val="1600"/>
              </a:spcBef>
              <a:spcAft>
                <a:spcPts val="1600"/>
              </a:spcAft>
              <a:buNone/>
            </a:pPr>
            <a:r>
              <a:rPr lang="en"/>
              <a:t>If you are unfamiliar with how to use an APPARTS tool, you can learn with this </a:t>
            </a:r>
            <a:r>
              <a:rPr lang="en" u="sng">
                <a:solidFill>
                  <a:schemeClr val="hlink"/>
                </a:solidFill>
                <a:hlinkClick r:id="rId3"/>
              </a:rPr>
              <a:t>video</a:t>
            </a:r>
            <a:r>
              <a:rPr lang="en"/>
              <a:t>.</a:t>
            </a:r>
            <a:endParaRPr/>
          </a:p>
        </p:txBody>
      </p:sp>
      <p:sp>
        <p:nvSpPr>
          <p:cNvPr id="275" name="Google Shape;275;p40"/>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4"/>
              </a:rPr>
              <a:t>Executive Order 10925</a:t>
            </a:r>
            <a:r>
              <a:rPr lang="en"/>
              <a:t> </a:t>
            </a:r>
            <a:endParaRPr/>
          </a:p>
          <a:p>
            <a:pPr indent="0" lvl="0" marL="0" rtl="0" algn="l">
              <a:spcBef>
                <a:spcPts val="1600"/>
              </a:spcBef>
              <a:spcAft>
                <a:spcPts val="0"/>
              </a:spcAft>
              <a:buNone/>
            </a:pPr>
            <a:r>
              <a:rPr lang="en" u="sng">
                <a:solidFill>
                  <a:schemeClr val="hlink"/>
                </a:solidFill>
                <a:hlinkClick r:id="rId5"/>
              </a:rPr>
              <a:t>Executive Order 11246 </a:t>
            </a:r>
            <a:endParaRPr/>
          </a:p>
          <a:p>
            <a:pPr indent="0" lvl="0" marL="0" rtl="0" algn="l">
              <a:spcBef>
                <a:spcPts val="1600"/>
              </a:spcBef>
              <a:spcAft>
                <a:spcPts val="0"/>
              </a:spcAft>
              <a:buNone/>
            </a:pPr>
            <a:r>
              <a:rPr lang="en" u="sng">
                <a:solidFill>
                  <a:schemeClr val="hlink"/>
                </a:solidFill>
                <a:hlinkClick r:id="rId6"/>
              </a:rPr>
              <a:t>Civil Rights Act of 1964</a:t>
            </a:r>
            <a:r>
              <a:rPr lang="en"/>
              <a:t> </a:t>
            </a:r>
            <a:endParaRPr/>
          </a:p>
          <a:p>
            <a:pPr indent="0" lvl="0" marL="0" rtl="0" algn="l">
              <a:spcBef>
                <a:spcPts val="1600"/>
              </a:spcBef>
              <a:spcAft>
                <a:spcPts val="0"/>
              </a:spcAft>
              <a:buNone/>
            </a:pPr>
            <a:r>
              <a:rPr lang="en" u="sng">
                <a:solidFill>
                  <a:schemeClr val="hlink"/>
                </a:solidFill>
                <a:hlinkClick r:id="rId7"/>
              </a:rPr>
              <a:t>Voting Rights Act of 1965 </a:t>
            </a:r>
            <a:endParaRPr/>
          </a:p>
          <a:p>
            <a:pPr indent="0" lvl="0" marL="0" rtl="0" algn="l">
              <a:spcBef>
                <a:spcPts val="1600"/>
              </a:spcBef>
              <a:spcAft>
                <a:spcPts val="1600"/>
              </a:spcAft>
              <a:buNone/>
            </a:pPr>
            <a:r>
              <a:rPr lang="en" u="sng">
                <a:solidFill>
                  <a:schemeClr val="hlink"/>
                </a:solidFill>
                <a:hlinkClick r:id="rId8"/>
              </a:rPr>
              <a:t>Title IX of The Education Amendments of 1972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aphicFrame>
        <p:nvGraphicFramePr>
          <p:cNvPr id="280" name="Google Shape;280;p41"/>
          <p:cNvGraphicFramePr/>
          <p:nvPr/>
        </p:nvGraphicFramePr>
        <p:xfrm>
          <a:off x="0" y="709750"/>
          <a:ext cx="3000000" cy="3000000"/>
        </p:xfrm>
        <a:graphic>
          <a:graphicData uri="http://schemas.openxmlformats.org/drawingml/2006/table">
            <a:tbl>
              <a:tblPr>
                <a:noFill/>
                <a:tableStyleId>{08462896-7381-4A92-A19F-CFAC4C909E71}</a:tableStyleId>
              </a:tblPr>
              <a:tblGrid>
                <a:gridCol w="1142975"/>
                <a:gridCol w="8001025"/>
              </a:tblGrid>
              <a:tr h="633400">
                <a:tc>
                  <a:txBody>
                    <a:bodyPr/>
                    <a:lstStyle/>
                    <a:p>
                      <a:pPr indent="0" lvl="0" marL="0" rtl="0" algn="l">
                        <a:spcBef>
                          <a:spcPts val="0"/>
                        </a:spcBef>
                        <a:spcAft>
                          <a:spcPts val="0"/>
                        </a:spcAft>
                        <a:buNone/>
                      </a:pPr>
                      <a:r>
                        <a:rPr lang="en"/>
                        <a:t>Author</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Place &amp; Time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p>
                  </a:txBody>
                  <a:tcPr marT="91425" marB="91425" marR="91425" marL="91425"/>
                </a:tc>
              </a:tr>
              <a:tr h="633400">
                <a:tc>
                  <a:txBody>
                    <a:bodyPr/>
                    <a:lstStyle/>
                    <a:p>
                      <a:pPr indent="0" lvl="0" marL="0" rtl="0" algn="l">
                        <a:spcBef>
                          <a:spcPts val="0"/>
                        </a:spcBef>
                        <a:spcAft>
                          <a:spcPts val="0"/>
                        </a:spcAft>
                        <a:buNone/>
                      </a:pPr>
                      <a:r>
                        <a:rPr lang="en"/>
                        <a:t>Prior Knowledge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Audience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Reasons</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The Main Idea</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Significance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bl>
          </a:graphicData>
        </a:graphic>
      </p:graphicFrame>
      <p:sp>
        <p:nvSpPr>
          <p:cNvPr id="281" name="Google Shape;281;p41"/>
          <p:cNvSpPr/>
          <p:nvPr/>
        </p:nvSpPr>
        <p:spPr>
          <a:xfrm>
            <a:off x="0" y="0"/>
            <a:ext cx="3734324" cy="70975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APPARTS</a:t>
            </a:r>
          </a:p>
        </p:txBody>
      </p:sp>
      <p:sp>
        <p:nvSpPr>
          <p:cNvPr id="282" name="Google Shape;282;p41"/>
          <p:cNvSpPr txBox="1"/>
          <p:nvPr/>
        </p:nvSpPr>
        <p:spPr>
          <a:xfrm>
            <a:off x="3922200" y="46975"/>
            <a:ext cx="52218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legislative or executive action here]</a:t>
            </a:r>
            <a:endParaRPr>
              <a:latin typeface="Lato"/>
              <a:ea typeface="Lato"/>
              <a:cs typeface="Lato"/>
              <a:sym typeface="Lato"/>
            </a:endParaRPr>
          </a:p>
        </p:txBody>
      </p:sp>
      <p:sp>
        <p:nvSpPr>
          <p:cNvPr id="283" name="Google Shape;283;p41"/>
          <p:cNvSpPr txBox="1"/>
          <p:nvPr/>
        </p:nvSpPr>
        <p:spPr>
          <a:xfrm>
            <a:off x="1197800" y="751550"/>
            <a:ext cx="7844400" cy="5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graphicFrame>
        <p:nvGraphicFramePr>
          <p:cNvPr id="288" name="Google Shape;288;p42"/>
          <p:cNvGraphicFramePr/>
          <p:nvPr/>
        </p:nvGraphicFramePr>
        <p:xfrm>
          <a:off x="0" y="709750"/>
          <a:ext cx="3000000" cy="3000000"/>
        </p:xfrm>
        <a:graphic>
          <a:graphicData uri="http://schemas.openxmlformats.org/drawingml/2006/table">
            <a:tbl>
              <a:tblPr>
                <a:noFill/>
                <a:tableStyleId>{08462896-7381-4A92-A19F-CFAC4C909E71}</a:tableStyleId>
              </a:tblPr>
              <a:tblGrid>
                <a:gridCol w="1142975"/>
                <a:gridCol w="8001025"/>
              </a:tblGrid>
              <a:tr h="633400">
                <a:tc>
                  <a:txBody>
                    <a:bodyPr/>
                    <a:lstStyle/>
                    <a:p>
                      <a:pPr indent="0" lvl="0" marL="0" rtl="0" algn="l">
                        <a:spcBef>
                          <a:spcPts val="0"/>
                        </a:spcBef>
                        <a:spcAft>
                          <a:spcPts val="0"/>
                        </a:spcAft>
                        <a:buNone/>
                      </a:pPr>
                      <a:r>
                        <a:rPr lang="en"/>
                        <a:t>Author</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Place &amp; Time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p>
                  </a:txBody>
                  <a:tcPr marT="91425" marB="91425" marR="91425" marL="91425"/>
                </a:tc>
              </a:tr>
              <a:tr h="633400">
                <a:tc>
                  <a:txBody>
                    <a:bodyPr/>
                    <a:lstStyle/>
                    <a:p>
                      <a:pPr indent="0" lvl="0" marL="0" rtl="0" algn="l">
                        <a:spcBef>
                          <a:spcPts val="0"/>
                        </a:spcBef>
                        <a:spcAft>
                          <a:spcPts val="0"/>
                        </a:spcAft>
                        <a:buNone/>
                      </a:pPr>
                      <a:r>
                        <a:rPr lang="en"/>
                        <a:t>Prior Knowledge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Audience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Reasons</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The Main Idea</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Significance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bl>
          </a:graphicData>
        </a:graphic>
      </p:graphicFrame>
      <p:sp>
        <p:nvSpPr>
          <p:cNvPr id="289" name="Google Shape;289;p42"/>
          <p:cNvSpPr/>
          <p:nvPr/>
        </p:nvSpPr>
        <p:spPr>
          <a:xfrm>
            <a:off x="0" y="0"/>
            <a:ext cx="3734324" cy="70975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APPARTS</a:t>
            </a:r>
          </a:p>
        </p:txBody>
      </p:sp>
      <p:sp>
        <p:nvSpPr>
          <p:cNvPr id="290" name="Google Shape;290;p42"/>
          <p:cNvSpPr txBox="1"/>
          <p:nvPr/>
        </p:nvSpPr>
        <p:spPr>
          <a:xfrm>
            <a:off x="3922200" y="46975"/>
            <a:ext cx="52218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legislative or executive action here]</a:t>
            </a:r>
            <a:endParaRPr>
              <a:latin typeface="Lato"/>
              <a:ea typeface="Lato"/>
              <a:cs typeface="Lato"/>
              <a:sym typeface="Lato"/>
            </a:endParaRPr>
          </a:p>
        </p:txBody>
      </p:sp>
      <p:sp>
        <p:nvSpPr>
          <p:cNvPr id="291" name="Google Shape;291;p42"/>
          <p:cNvSpPr txBox="1"/>
          <p:nvPr/>
        </p:nvSpPr>
        <p:spPr>
          <a:xfrm>
            <a:off x="1197800" y="751550"/>
            <a:ext cx="7844400" cy="5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graphicFrame>
        <p:nvGraphicFramePr>
          <p:cNvPr id="296" name="Google Shape;296;p43"/>
          <p:cNvGraphicFramePr/>
          <p:nvPr/>
        </p:nvGraphicFramePr>
        <p:xfrm>
          <a:off x="0" y="709750"/>
          <a:ext cx="3000000" cy="3000000"/>
        </p:xfrm>
        <a:graphic>
          <a:graphicData uri="http://schemas.openxmlformats.org/drawingml/2006/table">
            <a:tbl>
              <a:tblPr>
                <a:noFill/>
                <a:tableStyleId>{08462896-7381-4A92-A19F-CFAC4C909E71}</a:tableStyleId>
              </a:tblPr>
              <a:tblGrid>
                <a:gridCol w="1142975"/>
                <a:gridCol w="8001025"/>
              </a:tblGrid>
              <a:tr h="633400">
                <a:tc>
                  <a:txBody>
                    <a:bodyPr/>
                    <a:lstStyle/>
                    <a:p>
                      <a:pPr indent="0" lvl="0" marL="0" rtl="0" algn="l">
                        <a:spcBef>
                          <a:spcPts val="0"/>
                        </a:spcBef>
                        <a:spcAft>
                          <a:spcPts val="0"/>
                        </a:spcAft>
                        <a:buNone/>
                      </a:pPr>
                      <a:r>
                        <a:rPr lang="en"/>
                        <a:t>Author</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Place &amp; Time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p>
                  </a:txBody>
                  <a:tcPr marT="91425" marB="91425" marR="91425" marL="91425"/>
                </a:tc>
              </a:tr>
              <a:tr h="633400">
                <a:tc>
                  <a:txBody>
                    <a:bodyPr/>
                    <a:lstStyle/>
                    <a:p>
                      <a:pPr indent="0" lvl="0" marL="0" rtl="0" algn="l">
                        <a:spcBef>
                          <a:spcPts val="0"/>
                        </a:spcBef>
                        <a:spcAft>
                          <a:spcPts val="0"/>
                        </a:spcAft>
                        <a:buNone/>
                      </a:pPr>
                      <a:r>
                        <a:rPr lang="en"/>
                        <a:t>Prior Knowledge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Audience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Reasons</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The Main Idea</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r h="633400">
                <a:tc>
                  <a:txBody>
                    <a:bodyPr/>
                    <a:lstStyle/>
                    <a:p>
                      <a:pPr indent="0" lvl="0" marL="0" rtl="0" algn="l">
                        <a:spcBef>
                          <a:spcPts val="0"/>
                        </a:spcBef>
                        <a:spcAft>
                          <a:spcPts val="0"/>
                        </a:spcAft>
                        <a:buNone/>
                      </a:pPr>
                      <a:r>
                        <a:rPr lang="en"/>
                        <a:t>Significance</a:t>
                      </a:r>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a:p>
                      <a:pPr indent="0" lvl="0" marL="0" rtl="0" algn="l">
                        <a:spcBef>
                          <a:spcPts val="0"/>
                        </a:spcBef>
                        <a:spcAft>
                          <a:spcPts val="0"/>
                        </a:spcAft>
                        <a:buNone/>
                      </a:pPr>
                      <a:r>
                        <a:t/>
                      </a:r>
                      <a:endParaRPr/>
                    </a:p>
                  </a:txBody>
                  <a:tcPr marT="91425" marB="91425" marR="91425" marL="91425"/>
                </a:tc>
              </a:tr>
            </a:tbl>
          </a:graphicData>
        </a:graphic>
      </p:graphicFrame>
      <p:sp>
        <p:nvSpPr>
          <p:cNvPr id="297" name="Google Shape;297;p43"/>
          <p:cNvSpPr/>
          <p:nvPr/>
        </p:nvSpPr>
        <p:spPr>
          <a:xfrm>
            <a:off x="0" y="0"/>
            <a:ext cx="3734324" cy="70975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APPARTS</a:t>
            </a:r>
          </a:p>
        </p:txBody>
      </p:sp>
      <p:sp>
        <p:nvSpPr>
          <p:cNvPr id="298" name="Google Shape;298;p43"/>
          <p:cNvSpPr txBox="1"/>
          <p:nvPr/>
        </p:nvSpPr>
        <p:spPr>
          <a:xfrm>
            <a:off x="3922200" y="46975"/>
            <a:ext cx="52218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legislative or executive action here]</a:t>
            </a:r>
            <a:endParaRPr>
              <a:latin typeface="Lato"/>
              <a:ea typeface="Lato"/>
              <a:cs typeface="Lato"/>
              <a:sym typeface="Lato"/>
            </a:endParaRPr>
          </a:p>
        </p:txBody>
      </p:sp>
      <p:sp>
        <p:nvSpPr>
          <p:cNvPr id="299" name="Google Shape;299;p43"/>
          <p:cNvSpPr txBox="1"/>
          <p:nvPr/>
        </p:nvSpPr>
        <p:spPr>
          <a:xfrm>
            <a:off x="1197800" y="751550"/>
            <a:ext cx="7844400" cy="5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4"/>
          <p:cNvSpPr txBox="1"/>
          <p:nvPr>
            <p:ph type="title"/>
          </p:nvPr>
        </p:nvSpPr>
        <p:spPr>
          <a:xfrm>
            <a:off x="730000" y="1318650"/>
            <a:ext cx="7114500" cy="8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and Affirmative Action</a:t>
            </a:r>
            <a:endParaRPr/>
          </a:p>
        </p:txBody>
      </p:sp>
      <p:sp>
        <p:nvSpPr>
          <p:cNvPr id="305" name="Google Shape;305;p44"/>
          <p:cNvSpPr txBox="1"/>
          <p:nvPr>
            <p:ph idx="1" type="body"/>
          </p:nvPr>
        </p:nvSpPr>
        <p:spPr>
          <a:xfrm>
            <a:off x="721225" y="2184225"/>
            <a:ext cx="4986000" cy="219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the next page is a list of Supreme Court rulings on the issue of affirmative action.  As you read the decisions and summaries, consider the following:</a:t>
            </a:r>
            <a:endParaRPr/>
          </a:p>
          <a:p>
            <a:pPr indent="0" lvl="0" marL="0" rtl="0" algn="l">
              <a:spcBef>
                <a:spcPts val="1600"/>
              </a:spcBef>
              <a:spcAft>
                <a:spcPts val="1600"/>
              </a:spcAft>
              <a:buNone/>
            </a:pPr>
            <a:r>
              <a:rPr i="1" lang="en"/>
              <a:t>How has the Supreme Court’s interpretation of equality and affirmative action changed over time?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5"/>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t>Regents of the University of California v. Bakke (1978) 		</a:t>
            </a:r>
            <a:r>
              <a:rPr lang="en" sz="1400" u="sng">
                <a:solidFill>
                  <a:schemeClr val="hlink"/>
                </a:solidFill>
                <a:hlinkClick r:id="rId3"/>
              </a:rPr>
              <a:t>Full Text </a:t>
            </a:r>
            <a:r>
              <a:rPr lang="en" sz="1400"/>
              <a:t>	</a:t>
            </a:r>
            <a:r>
              <a:rPr lang="en" sz="1400" u="sng">
                <a:solidFill>
                  <a:schemeClr val="hlink"/>
                </a:solidFill>
                <a:hlinkClick r:id="rId4"/>
              </a:rPr>
              <a:t>Summary</a:t>
            </a:r>
            <a:endParaRPr sz="1400"/>
          </a:p>
          <a:p>
            <a:pPr indent="0" lvl="0" marL="0" rtl="0" algn="l">
              <a:spcBef>
                <a:spcPts val="0"/>
              </a:spcBef>
              <a:spcAft>
                <a:spcPts val="0"/>
              </a:spcAft>
              <a:buNone/>
            </a:pPr>
            <a:r>
              <a:rPr lang="en" sz="1400"/>
              <a:t>United Steel Workers of America v. Weber (1979) 		</a:t>
            </a:r>
            <a:r>
              <a:rPr lang="en" sz="1400" u="sng">
                <a:solidFill>
                  <a:schemeClr val="hlink"/>
                </a:solidFill>
                <a:hlinkClick r:id="rId5"/>
              </a:rPr>
              <a:t>Full Text </a:t>
            </a:r>
            <a:r>
              <a:rPr lang="en" sz="1400"/>
              <a:t>	</a:t>
            </a:r>
            <a:r>
              <a:rPr lang="en" sz="1400" u="sng">
                <a:solidFill>
                  <a:schemeClr val="hlink"/>
                </a:solidFill>
                <a:hlinkClick r:id="rId6"/>
              </a:rPr>
              <a:t>Summary</a:t>
            </a:r>
            <a:endParaRPr sz="1400"/>
          </a:p>
          <a:p>
            <a:pPr indent="0" lvl="0" marL="0" rtl="0" algn="l">
              <a:spcBef>
                <a:spcPts val="0"/>
              </a:spcBef>
              <a:spcAft>
                <a:spcPts val="0"/>
              </a:spcAft>
              <a:buNone/>
            </a:pPr>
            <a:r>
              <a:rPr lang="en" sz="1400"/>
              <a:t>Fullilove v. Klutznick (1980) 						</a:t>
            </a:r>
            <a:r>
              <a:rPr lang="en" sz="1400" u="sng">
                <a:solidFill>
                  <a:schemeClr val="hlink"/>
                </a:solidFill>
                <a:hlinkClick r:id="rId7"/>
              </a:rPr>
              <a:t>Full Text </a:t>
            </a:r>
            <a:r>
              <a:rPr lang="en" sz="1400"/>
              <a:t>	</a:t>
            </a:r>
            <a:r>
              <a:rPr lang="en" sz="1400" u="sng">
                <a:solidFill>
                  <a:schemeClr val="hlink"/>
                </a:solidFill>
                <a:hlinkClick r:id="rId8"/>
              </a:rPr>
              <a:t>Summary</a:t>
            </a:r>
            <a:endParaRPr sz="1400"/>
          </a:p>
          <a:p>
            <a:pPr indent="0" lvl="0" marL="0" rtl="0" algn="l">
              <a:spcBef>
                <a:spcPts val="0"/>
              </a:spcBef>
              <a:spcAft>
                <a:spcPts val="0"/>
              </a:spcAft>
              <a:buNone/>
            </a:pPr>
            <a:r>
              <a:rPr lang="en" sz="1400"/>
              <a:t>Memphis Fire Department v. Stotts (1984) 				</a:t>
            </a:r>
            <a:r>
              <a:rPr lang="en" sz="1400" u="sng">
                <a:solidFill>
                  <a:schemeClr val="hlink"/>
                </a:solidFill>
                <a:hlinkClick r:id="rId9"/>
              </a:rPr>
              <a:t>Full Text</a:t>
            </a:r>
            <a:r>
              <a:rPr lang="en" sz="1400"/>
              <a:t> 	</a:t>
            </a:r>
            <a:r>
              <a:rPr lang="en" sz="1400" u="sng">
                <a:solidFill>
                  <a:schemeClr val="hlink"/>
                </a:solidFill>
                <a:hlinkClick r:id="rId10"/>
              </a:rPr>
              <a:t>Summary</a:t>
            </a:r>
            <a:endParaRPr sz="1400"/>
          </a:p>
          <a:p>
            <a:pPr indent="0" lvl="0" marL="0" rtl="0" algn="l">
              <a:spcBef>
                <a:spcPts val="0"/>
              </a:spcBef>
              <a:spcAft>
                <a:spcPts val="0"/>
              </a:spcAft>
              <a:buNone/>
            </a:pPr>
            <a:r>
              <a:rPr lang="en" sz="1400"/>
              <a:t>Wygant v. Jackson Board of Education (1986) 			</a:t>
            </a:r>
            <a:r>
              <a:rPr lang="en" sz="1400" u="sng">
                <a:solidFill>
                  <a:schemeClr val="hlink"/>
                </a:solidFill>
                <a:hlinkClick r:id="rId11"/>
              </a:rPr>
              <a:t>Full Text </a:t>
            </a:r>
            <a:r>
              <a:rPr lang="en" sz="1400"/>
              <a:t>	</a:t>
            </a:r>
            <a:r>
              <a:rPr lang="en" sz="1400" u="sng">
                <a:solidFill>
                  <a:schemeClr val="hlink"/>
                </a:solidFill>
                <a:hlinkClick r:id="rId12"/>
              </a:rPr>
              <a:t>Summary</a:t>
            </a:r>
            <a:endParaRPr sz="1400"/>
          </a:p>
          <a:p>
            <a:pPr indent="0" lvl="0" marL="0" rtl="0" algn="l">
              <a:spcBef>
                <a:spcPts val="0"/>
              </a:spcBef>
              <a:spcAft>
                <a:spcPts val="0"/>
              </a:spcAft>
              <a:buNone/>
            </a:pPr>
            <a:r>
              <a:rPr lang="en" sz="1400"/>
              <a:t>U.S. v. Paradise (1987) 							</a:t>
            </a:r>
            <a:r>
              <a:rPr lang="en" sz="1400" u="sng">
                <a:solidFill>
                  <a:schemeClr val="hlink"/>
                </a:solidFill>
                <a:hlinkClick r:id="rId13"/>
              </a:rPr>
              <a:t>Full Text</a:t>
            </a:r>
            <a:r>
              <a:rPr lang="en" sz="1400"/>
              <a:t>	</a:t>
            </a:r>
            <a:r>
              <a:rPr lang="en" sz="1400" u="sng">
                <a:solidFill>
                  <a:schemeClr val="hlink"/>
                </a:solidFill>
                <a:hlinkClick r:id="rId14"/>
              </a:rPr>
              <a:t>Summary</a:t>
            </a:r>
            <a:endParaRPr sz="1400"/>
          </a:p>
          <a:p>
            <a:pPr indent="0" lvl="0" marL="0" rtl="0" algn="l">
              <a:spcBef>
                <a:spcPts val="0"/>
              </a:spcBef>
              <a:spcAft>
                <a:spcPts val="0"/>
              </a:spcAft>
              <a:buNone/>
            </a:pPr>
            <a:r>
              <a:rPr lang="en" sz="1400"/>
              <a:t>Johnson v. Transportation Agency (1987) 				</a:t>
            </a:r>
            <a:r>
              <a:rPr lang="en" sz="1400" u="sng">
                <a:solidFill>
                  <a:schemeClr val="hlink"/>
                </a:solidFill>
                <a:hlinkClick r:id="rId15"/>
              </a:rPr>
              <a:t>Full Text </a:t>
            </a:r>
            <a:r>
              <a:rPr lang="en" sz="1400"/>
              <a:t>	</a:t>
            </a:r>
            <a:r>
              <a:rPr lang="en" sz="1400" u="sng">
                <a:solidFill>
                  <a:schemeClr val="hlink"/>
                </a:solidFill>
                <a:hlinkClick r:id="rId16"/>
              </a:rPr>
              <a:t>Summary</a:t>
            </a:r>
            <a:endParaRPr sz="1400"/>
          </a:p>
          <a:p>
            <a:pPr indent="0" lvl="0" marL="0" rtl="0" algn="l">
              <a:spcBef>
                <a:spcPts val="0"/>
              </a:spcBef>
              <a:spcAft>
                <a:spcPts val="0"/>
              </a:spcAft>
              <a:buNone/>
            </a:pPr>
            <a:r>
              <a:rPr lang="en" sz="1400"/>
              <a:t>City of Richmond v. Croson (1989) 					</a:t>
            </a:r>
            <a:r>
              <a:rPr lang="en" sz="1400" u="sng">
                <a:solidFill>
                  <a:schemeClr val="hlink"/>
                </a:solidFill>
                <a:hlinkClick r:id="rId17"/>
              </a:rPr>
              <a:t>Full Text </a:t>
            </a:r>
            <a:r>
              <a:rPr lang="en" sz="1400"/>
              <a:t>	</a:t>
            </a:r>
            <a:r>
              <a:rPr lang="en" sz="1400" u="sng">
                <a:solidFill>
                  <a:schemeClr val="hlink"/>
                </a:solidFill>
                <a:hlinkClick r:id="rId18"/>
              </a:rPr>
              <a:t>Summary</a:t>
            </a:r>
            <a:endParaRPr sz="1400"/>
          </a:p>
          <a:p>
            <a:pPr indent="0" lvl="0" marL="0" rtl="0" algn="l">
              <a:spcBef>
                <a:spcPts val="0"/>
              </a:spcBef>
              <a:spcAft>
                <a:spcPts val="0"/>
              </a:spcAft>
              <a:buNone/>
            </a:pPr>
            <a:r>
              <a:rPr lang="en" sz="1400"/>
              <a:t>Adarand Constructors v. Pena (1995) 					</a:t>
            </a:r>
            <a:r>
              <a:rPr lang="en" sz="1400" u="sng">
                <a:solidFill>
                  <a:schemeClr val="hlink"/>
                </a:solidFill>
                <a:hlinkClick r:id="rId19"/>
              </a:rPr>
              <a:t>Full Text</a:t>
            </a:r>
            <a:r>
              <a:rPr lang="en" sz="1400"/>
              <a:t> 	</a:t>
            </a:r>
            <a:r>
              <a:rPr lang="en" sz="1400" u="sng">
                <a:solidFill>
                  <a:schemeClr val="hlink"/>
                </a:solidFill>
                <a:hlinkClick r:id="rId20"/>
              </a:rPr>
              <a:t>Summary</a:t>
            </a:r>
            <a:endParaRPr sz="1400"/>
          </a:p>
          <a:p>
            <a:pPr indent="0" lvl="0" marL="0" rtl="0" algn="l">
              <a:spcBef>
                <a:spcPts val="0"/>
              </a:spcBef>
              <a:spcAft>
                <a:spcPts val="0"/>
              </a:spcAft>
              <a:buNone/>
            </a:pPr>
            <a:r>
              <a:rPr lang="en" sz="1400"/>
              <a:t>Grutter v. Bollinger (2003) 							</a:t>
            </a:r>
            <a:r>
              <a:rPr lang="en" sz="1400" u="sng">
                <a:solidFill>
                  <a:schemeClr val="hlink"/>
                </a:solidFill>
                <a:hlinkClick r:id="rId21"/>
              </a:rPr>
              <a:t>Full Text</a:t>
            </a:r>
            <a:r>
              <a:rPr lang="en" sz="1400"/>
              <a:t> 	</a:t>
            </a:r>
            <a:r>
              <a:rPr lang="en" sz="1400" u="sng">
                <a:solidFill>
                  <a:schemeClr val="hlink"/>
                </a:solidFill>
                <a:hlinkClick r:id="rId22"/>
              </a:rPr>
              <a:t>Summary</a:t>
            </a:r>
            <a:endParaRPr sz="1400"/>
          </a:p>
          <a:p>
            <a:pPr indent="0" lvl="0" marL="0" rtl="0" algn="l">
              <a:spcBef>
                <a:spcPts val="0"/>
              </a:spcBef>
              <a:spcAft>
                <a:spcPts val="0"/>
              </a:spcAft>
              <a:buNone/>
            </a:pPr>
            <a:r>
              <a:rPr lang="en" sz="1400"/>
              <a:t>Gratz v. Bollinger (2003) 							</a:t>
            </a:r>
            <a:r>
              <a:rPr lang="en" sz="1400" u="sng">
                <a:solidFill>
                  <a:schemeClr val="hlink"/>
                </a:solidFill>
                <a:hlinkClick r:id="rId23"/>
              </a:rPr>
              <a:t>Full Text </a:t>
            </a:r>
            <a:r>
              <a:rPr lang="en" sz="1400"/>
              <a:t>	</a:t>
            </a:r>
            <a:r>
              <a:rPr lang="en" sz="1400" u="sng">
                <a:solidFill>
                  <a:schemeClr val="hlink"/>
                </a:solidFill>
                <a:hlinkClick r:id="rId24"/>
              </a:rPr>
              <a:t>Summary</a:t>
            </a:r>
            <a:endParaRPr sz="1400"/>
          </a:p>
          <a:p>
            <a:pPr indent="0" lvl="0" marL="0" rtl="0" algn="l">
              <a:spcBef>
                <a:spcPts val="0"/>
              </a:spcBef>
              <a:spcAft>
                <a:spcPts val="0"/>
              </a:spcAft>
              <a:buNone/>
            </a:pPr>
            <a:r>
              <a:rPr lang="en" sz="1400"/>
              <a:t>Fisher v. University of Texas** (2013) 					</a:t>
            </a:r>
            <a:r>
              <a:rPr lang="en" sz="1400" u="sng">
                <a:solidFill>
                  <a:schemeClr val="hlink"/>
                </a:solidFill>
                <a:hlinkClick r:id="rId25"/>
              </a:rPr>
              <a:t>Full Text </a:t>
            </a:r>
            <a:r>
              <a:rPr lang="en" sz="1400"/>
              <a:t>	</a:t>
            </a:r>
            <a:r>
              <a:rPr lang="en" sz="1400" u="sng">
                <a:solidFill>
                  <a:schemeClr val="hlink"/>
                </a:solidFill>
                <a:hlinkClick r:id="rId26"/>
              </a:rPr>
              <a:t>Summary</a:t>
            </a:r>
            <a:endParaRPr sz="14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6"/>
          <p:cNvSpPr txBox="1"/>
          <p:nvPr>
            <p:ph idx="1" type="body"/>
          </p:nvPr>
        </p:nvSpPr>
        <p:spPr>
          <a:xfrm>
            <a:off x="117425" y="187875"/>
            <a:ext cx="88308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1" lang="en" sz="1600">
                <a:latin typeface="Raleway"/>
                <a:ea typeface="Raleway"/>
                <a:cs typeface="Raleway"/>
                <a:sym typeface="Raleway"/>
              </a:rPr>
              <a:t>How has the Supreme Court’s interpretation of equality and affirmative action changed over time? </a:t>
            </a:r>
            <a:r>
              <a:rPr lang="en" sz="1600">
                <a:latin typeface="Raleway"/>
                <a:ea typeface="Raleway"/>
                <a:cs typeface="Raleway"/>
                <a:sym typeface="Raleway"/>
              </a:rPr>
              <a:t>Please provide an answer using specific examples from the decisions.</a:t>
            </a:r>
            <a:endParaRPr sz="1600">
              <a:latin typeface="Raleway"/>
              <a:ea typeface="Raleway"/>
              <a:cs typeface="Raleway"/>
              <a:sym typeface="Raleway"/>
            </a:endParaRPr>
          </a:p>
        </p:txBody>
      </p:sp>
      <p:sp>
        <p:nvSpPr>
          <p:cNvPr id="316" name="Google Shape;316;p46"/>
          <p:cNvSpPr txBox="1"/>
          <p:nvPr/>
        </p:nvSpPr>
        <p:spPr>
          <a:xfrm>
            <a:off x="117425" y="728075"/>
            <a:ext cx="8901300" cy="432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