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Lato"/>
      <p:regular r:id="rId21"/>
      <p:bold r:id="rId22"/>
      <p:italic r:id="rId23"/>
      <p:boldItalic r:id="rId24"/>
    </p:embeddedFont>
    <p:embeddedFont>
      <p:font typeface="Source Code Pro"/>
      <p:regular r:id="rId25"/>
      <p:bold r:id="rId26"/>
      <p:italic r:id="rId27"/>
      <p:boldItalic r:id="rId28"/>
    </p:embeddedFont>
    <p:embeddedFont>
      <p:font typeface="Oswald"/>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Lato-bold.fntdata"/><Relationship Id="rId21" Type="http://schemas.openxmlformats.org/officeDocument/2006/relationships/font" Target="fonts/Lato-regular.fntdata"/><Relationship Id="rId24" Type="http://schemas.openxmlformats.org/officeDocument/2006/relationships/font" Target="fonts/Lato-boldItalic.fntdata"/><Relationship Id="rId23" Type="http://schemas.openxmlformats.org/officeDocument/2006/relationships/font" Target="fonts/La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CodePro-bold.fntdata"/><Relationship Id="rId25" Type="http://schemas.openxmlformats.org/officeDocument/2006/relationships/font" Target="fonts/SourceCodePro-regular.fntdata"/><Relationship Id="rId28" Type="http://schemas.openxmlformats.org/officeDocument/2006/relationships/font" Target="fonts/SourceCodePro-boldItalic.fntdata"/><Relationship Id="rId27" Type="http://schemas.openxmlformats.org/officeDocument/2006/relationships/font" Target="fonts/SourceCodePr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swald-regular.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Oswald-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8d697e356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8d697e356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8d697e356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8d697e356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8d697e3566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8d697e3566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8d697e3566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8d697e3566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d697e3566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d697e3566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8d697e356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d697e356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8d697e3566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8d697e3566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8d697e3566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8d697e3566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8d697e3566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8d697e3566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8d697e3566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d697e3566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8d697e3566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8d697e3566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8d697e3566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8d697e3566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8d697e3566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8d697e3566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8d697e3566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8d697e3566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https://www.archives.gov/founding-docs/bill-of-rights-transcript#toc-amendment-ii"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hyperlink" Target="https://www.law.cornell.edu/constitution/billofrights" TargetMode="External"/><Relationship Id="rId4" Type="http://schemas.openxmlformats.org/officeDocument/2006/relationships/hyperlink" Target="https://www.oyez.or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Do you know your rights?</a:t>
            </a:r>
            <a:endParaRPr/>
          </a:p>
        </p:txBody>
      </p:sp>
      <p:sp>
        <p:nvSpPr>
          <p:cNvPr id="63" name="Google Shape;63;p13"/>
          <p:cNvSpPr txBox="1"/>
          <p:nvPr>
            <p:ph idx="1" type="subTitle"/>
          </p:nvPr>
        </p:nvSpPr>
        <p:spPr>
          <a:xfrm>
            <a:off x="411175" y="3593400"/>
            <a:ext cx="8282400" cy="106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Why are the rights guaranteed to citizens in the United States important in ensuring liberty?</a:t>
            </a:r>
            <a:endParaRPr/>
          </a:p>
          <a:p>
            <a:pPr indent="0" lvl="0" marL="0" rtl="0" algn="l">
              <a:spcBef>
                <a:spcPts val="0"/>
              </a:spcBef>
              <a:spcAft>
                <a:spcPts val="0"/>
              </a:spcAft>
              <a:buNone/>
            </a:pPr>
            <a:r>
              <a:t/>
            </a:r>
            <a:endParaRPr sz="2000"/>
          </a:p>
          <a:p>
            <a:pPr indent="0" lvl="0" marL="5943600" rtl="0" algn="l">
              <a:spcBef>
                <a:spcPts val="0"/>
              </a:spcBef>
              <a:spcAft>
                <a:spcPts val="0"/>
              </a:spcAft>
              <a:buNone/>
            </a:pPr>
            <a:r>
              <a:rPr lang="en" sz="2000"/>
              <a:t>Author: Marie Gagnon</a:t>
            </a:r>
            <a:endParaRPr sz="2000"/>
          </a:p>
        </p:txBody>
      </p:sp>
      <p:sp>
        <p:nvSpPr>
          <p:cNvPr id="64" name="Google Shape;64;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Times New Roman"/>
                <a:ea typeface="Times New Roman"/>
                <a:cs typeface="Times New Roman"/>
                <a:sym typeface="Times New Roman"/>
              </a:rPr>
              <a:t>Adopted for remote learning by Corey Genest</a:t>
            </a:r>
            <a:endParaRPr sz="1600">
              <a:solidFill>
                <a:srgbClr val="595959"/>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Bill of Rights</a:t>
            </a:r>
            <a:endParaRPr/>
          </a:p>
        </p:txBody>
      </p:sp>
      <p:sp>
        <p:nvSpPr>
          <p:cNvPr id="70" name="Google Shape;70;p14"/>
          <p:cNvSpPr txBox="1"/>
          <p:nvPr>
            <p:ph idx="1" type="body"/>
          </p:nvPr>
        </p:nvSpPr>
        <p:spPr>
          <a:xfrm>
            <a:off x="311700" y="1468825"/>
            <a:ext cx="39999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The most significant objection to the ratification of the Constitution was the lack of a Bill of Rights.  Ultimately, the Bill of Rights was ratified in 1791, and now limits were placed on the new American government.  Please review the Bill of Rights (link provided on the right).</a:t>
            </a:r>
            <a:endParaRPr/>
          </a:p>
        </p:txBody>
      </p:sp>
      <p:sp>
        <p:nvSpPr>
          <p:cNvPr id="71" name="Google Shape;71;p14"/>
          <p:cNvSpPr txBox="1"/>
          <p:nvPr>
            <p:ph idx="2" type="body"/>
          </p:nvPr>
        </p:nvSpPr>
        <p:spPr>
          <a:xfrm>
            <a:off x="4832400" y="1468825"/>
            <a:ext cx="39999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u="sng">
                <a:solidFill>
                  <a:schemeClr val="hlink"/>
                </a:solidFill>
                <a:hlinkClick r:id="rId3"/>
              </a:rPr>
              <a:t>The Bill of Rights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265500" y="10787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Understanding the Bill of Rights</a:t>
            </a:r>
            <a:endParaRPr/>
          </a:p>
        </p:txBody>
      </p:sp>
      <p:sp>
        <p:nvSpPr>
          <p:cNvPr id="77" name="Google Shape;77;p15"/>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first 10 amendments to the United States Constitution.</a:t>
            </a:r>
            <a:endParaRPr/>
          </a:p>
        </p:txBody>
      </p:sp>
      <p:sp>
        <p:nvSpPr>
          <p:cNvPr id="78" name="Google Shape;78;p1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On the following ten slides, please complete the empty cells, answering the following questions: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311700" y="372500"/>
            <a:ext cx="8520600" cy="4395300"/>
          </a:xfrm>
          <a:prstGeom prst="rect">
            <a:avLst/>
          </a:prstGeom>
        </p:spPr>
        <p:txBody>
          <a:bodyPr anchorCtr="0" anchor="b" bIns="91425" lIns="91425" spcFirstLastPara="1" rIns="91425" wrap="square" tIns="91425">
            <a:noAutofit/>
          </a:bodyPr>
          <a:lstStyle/>
          <a:p>
            <a:pPr indent="-419100" lvl="0" marL="457200" rtl="0" algn="l">
              <a:spcBef>
                <a:spcPts val="0"/>
              </a:spcBef>
              <a:spcAft>
                <a:spcPts val="0"/>
              </a:spcAft>
              <a:buSzPts val="3000"/>
              <a:buAutoNum type="arabicPeriod"/>
            </a:pPr>
            <a:r>
              <a:rPr lang="en"/>
              <a:t>What was the origin of the amendment (i.e. what historical circumstances created interest in creating this protected right?)</a:t>
            </a:r>
            <a:endParaRPr/>
          </a:p>
          <a:p>
            <a:pPr indent="-419100" lvl="0" marL="457200" rtl="0" algn="l">
              <a:spcBef>
                <a:spcPts val="0"/>
              </a:spcBef>
              <a:spcAft>
                <a:spcPts val="0"/>
              </a:spcAft>
              <a:buSzPts val="3000"/>
              <a:buAutoNum type="arabicPeriod"/>
            </a:pPr>
            <a:r>
              <a:rPr lang="en"/>
              <a:t>How does this right provide citizens with liberty and what are some examples of this amendment in action?</a:t>
            </a:r>
            <a:endParaRPr/>
          </a:p>
          <a:p>
            <a:pPr indent="-419100" lvl="0" marL="457200" rtl="0" algn="l">
              <a:spcBef>
                <a:spcPts val="0"/>
              </a:spcBef>
              <a:spcAft>
                <a:spcPts val="0"/>
              </a:spcAft>
              <a:buSzPts val="3000"/>
              <a:buAutoNum type="arabicPeriod"/>
            </a:pPr>
            <a:r>
              <a:rPr lang="en"/>
              <a:t>When has this right’s protections being questioned or limited by the Supreme Court? Why was the right’s protections questioned or limited?</a:t>
            </a:r>
            <a:endParaRPr/>
          </a:p>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265500" y="1078750"/>
            <a:ext cx="4045200" cy="17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Useful Resources...	</a:t>
            </a:r>
            <a:endParaRPr/>
          </a:p>
        </p:txBody>
      </p:sp>
      <p:sp>
        <p:nvSpPr>
          <p:cNvPr id="89" name="Google Shape;89;p17"/>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a:t>...to assist you with your study and understanding of the Bill of Rights, as well as your ability to answer the aforementioned questions.</a:t>
            </a:r>
            <a:endParaRPr/>
          </a:p>
        </p:txBody>
      </p:sp>
      <p:sp>
        <p:nvSpPr>
          <p:cNvPr id="90" name="Google Shape;90;p17"/>
          <p:cNvSpPr txBox="1"/>
          <p:nvPr>
            <p:ph idx="2" type="body"/>
          </p:nvPr>
        </p:nvSpPr>
        <p:spPr>
          <a:xfrm>
            <a:off x="4939500" y="724200"/>
            <a:ext cx="39384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The Bill of Rights at Cornell Law</a:t>
            </a:r>
            <a:endParaRPr/>
          </a:p>
          <a:p>
            <a:pPr indent="0" lvl="0" marL="0" rtl="0" algn="l">
              <a:spcBef>
                <a:spcPts val="1600"/>
              </a:spcBef>
              <a:spcAft>
                <a:spcPts val="0"/>
              </a:spcAft>
              <a:buNone/>
            </a:pPr>
            <a:r>
              <a:rPr lang="en"/>
              <a:t>(provides in depth analysis of each amendment)</a:t>
            </a:r>
            <a:endParaRPr/>
          </a:p>
          <a:p>
            <a:pPr indent="0" lvl="0" marL="0" rtl="0" algn="l">
              <a:spcBef>
                <a:spcPts val="1600"/>
              </a:spcBef>
              <a:spcAft>
                <a:spcPts val="0"/>
              </a:spcAft>
              <a:buNone/>
            </a:pPr>
            <a:r>
              <a:rPr lang="en" u="sng">
                <a:solidFill>
                  <a:schemeClr val="hlink"/>
                </a:solidFill>
                <a:hlinkClick r:id="rId4"/>
              </a:rPr>
              <a:t>Oyez.org</a:t>
            </a:r>
            <a:endParaRPr/>
          </a:p>
          <a:p>
            <a:pPr indent="0" lvl="0" marL="0" rtl="0" algn="l">
              <a:spcBef>
                <a:spcPts val="1600"/>
              </a:spcBef>
              <a:spcAft>
                <a:spcPts val="1600"/>
              </a:spcAft>
              <a:buNone/>
            </a:pPr>
            <a:r>
              <a:rPr lang="en"/>
              <a:t>(search any SCOTUS case)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4" name="Shape 94"/>
        <p:cNvGrpSpPr/>
        <p:nvPr/>
      </p:nvGrpSpPr>
      <p:grpSpPr>
        <a:xfrm>
          <a:off x="0" y="0"/>
          <a:ext cx="0" cy="0"/>
          <a:chOff x="0" y="0"/>
          <a:chExt cx="0" cy="0"/>
        </a:xfrm>
      </p:grpSpPr>
      <p:sp>
        <p:nvSpPr>
          <p:cNvPr id="95" name="Google Shape;95;p18"/>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96" name="Google Shape;96;p18"/>
          <p:cNvSpPr/>
          <p:nvPr/>
        </p:nvSpPr>
        <p:spPr>
          <a:xfrm>
            <a:off x="164400" y="164400"/>
            <a:ext cx="1221301" cy="1503001"/>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1st</a:t>
            </a:r>
          </a:p>
        </p:txBody>
      </p:sp>
      <p:sp>
        <p:nvSpPr>
          <p:cNvPr id="97" name="Google Shape;97;p18"/>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8"/>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99" name="Google Shape;99;p18"/>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8"/>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8"/>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8"/>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6" name="Shape 106"/>
        <p:cNvGrpSpPr/>
        <p:nvPr/>
      </p:nvGrpSpPr>
      <p:grpSpPr>
        <a:xfrm>
          <a:off x="0" y="0"/>
          <a:ext cx="0" cy="0"/>
          <a:chOff x="0" y="0"/>
          <a:chExt cx="0" cy="0"/>
        </a:xfrm>
      </p:grpSpPr>
      <p:sp>
        <p:nvSpPr>
          <p:cNvPr id="107" name="Google Shape;107;p19"/>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108" name="Google Shape;108;p19"/>
          <p:cNvSpPr/>
          <p:nvPr/>
        </p:nvSpPr>
        <p:spPr>
          <a:xfrm>
            <a:off x="164400" y="164400"/>
            <a:ext cx="1221300" cy="1550100"/>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2nd</a:t>
            </a:r>
          </a:p>
        </p:txBody>
      </p:sp>
      <p:sp>
        <p:nvSpPr>
          <p:cNvPr id="109" name="Google Shape;109;p19"/>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9"/>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111" name="Google Shape;111;p19"/>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9"/>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9"/>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9"/>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8" name="Shape 118"/>
        <p:cNvGrpSpPr/>
        <p:nvPr/>
      </p:nvGrpSpPr>
      <p:grpSpPr>
        <a:xfrm>
          <a:off x="0" y="0"/>
          <a:ext cx="0" cy="0"/>
          <a:chOff x="0" y="0"/>
          <a:chExt cx="0" cy="0"/>
        </a:xfrm>
      </p:grpSpPr>
      <p:sp>
        <p:nvSpPr>
          <p:cNvPr id="119" name="Google Shape;119;p20"/>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120" name="Google Shape;120;p20"/>
          <p:cNvSpPr/>
          <p:nvPr/>
        </p:nvSpPr>
        <p:spPr>
          <a:xfrm>
            <a:off x="164400" y="164400"/>
            <a:ext cx="1221299" cy="1503000"/>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3rd</a:t>
            </a:r>
          </a:p>
        </p:txBody>
      </p:sp>
      <p:sp>
        <p:nvSpPr>
          <p:cNvPr id="121" name="Google Shape;121;p20"/>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0"/>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123" name="Google Shape;123;p20"/>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0"/>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0"/>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0"/>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21"/>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132" name="Google Shape;132;p21"/>
          <p:cNvSpPr/>
          <p:nvPr/>
        </p:nvSpPr>
        <p:spPr>
          <a:xfrm>
            <a:off x="164400" y="164400"/>
            <a:ext cx="1244775" cy="1488599"/>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4th</a:t>
            </a:r>
          </a:p>
        </p:txBody>
      </p:sp>
      <p:sp>
        <p:nvSpPr>
          <p:cNvPr id="133" name="Google Shape;133;p21"/>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1"/>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135" name="Google Shape;135;p21"/>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1"/>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1"/>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1"/>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
        <p:nvSpPr>
          <p:cNvPr id="143" name="Google Shape;143;p22"/>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144" name="Google Shape;144;p22"/>
          <p:cNvSpPr/>
          <p:nvPr/>
        </p:nvSpPr>
        <p:spPr>
          <a:xfrm>
            <a:off x="164400" y="164400"/>
            <a:ext cx="1284472" cy="1498883"/>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5th</a:t>
            </a:r>
          </a:p>
        </p:txBody>
      </p:sp>
      <p:sp>
        <p:nvSpPr>
          <p:cNvPr id="145" name="Google Shape;145;p22"/>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2"/>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147" name="Google Shape;147;p22"/>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2"/>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2"/>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2"/>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3"/>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156" name="Google Shape;156;p23"/>
          <p:cNvSpPr/>
          <p:nvPr/>
        </p:nvSpPr>
        <p:spPr>
          <a:xfrm>
            <a:off x="164400" y="164400"/>
            <a:ext cx="1288482" cy="1505060"/>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6th</a:t>
            </a:r>
          </a:p>
        </p:txBody>
      </p:sp>
      <p:sp>
        <p:nvSpPr>
          <p:cNvPr id="157" name="Google Shape;157;p23"/>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159" name="Google Shape;159;p23"/>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3"/>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3"/>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3"/>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p24"/>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168" name="Google Shape;168;p24"/>
          <p:cNvSpPr/>
          <p:nvPr/>
        </p:nvSpPr>
        <p:spPr>
          <a:xfrm>
            <a:off x="164400" y="164400"/>
            <a:ext cx="1278455" cy="1488588"/>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7th</a:t>
            </a:r>
          </a:p>
        </p:txBody>
      </p:sp>
      <p:sp>
        <p:nvSpPr>
          <p:cNvPr id="169" name="Google Shape;169;p24"/>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4"/>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171" name="Google Shape;171;p24"/>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4"/>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4"/>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4"/>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
        <p:nvSpPr>
          <p:cNvPr id="179" name="Google Shape;179;p25"/>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180" name="Google Shape;180;p25"/>
          <p:cNvSpPr/>
          <p:nvPr/>
        </p:nvSpPr>
        <p:spPr>
          <a:xfrm>
            <a:off x="164400" y="164400"/>
            <a:ext cx="1285474" cy="1505060"/>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8th</a:t>
            </a:r>
          </a:p>
        </p:txBody>
      </p:sp>
      <p:sp>
        <p:nvSpPr>
          <p:cNvPr id="181" name="Google Shape;181;p25"/>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5"/>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183" name="Google Shape;183;p25"/>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5"/>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5"/>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5"/>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26"/>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192" name="Google Shape;192;p26"/>
          <p:cNvSpPr/>
          <p:nvPr/>
        </p:nvSpPr>
        <p:spPr>
          <a:xfrm>
            <a:off x="164400" y="164400"/>
            <a:ext cx="1284472" cy="1505060"/>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9th</a:t>
            </a:r>
          </a:p>
        </p:txBody>
      </p:sp>
      <p:sp>
        <p:nvSpPr>
          <p:cNvPr id="193" name="Google Shape;193;p26"/>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6"/>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195" name="Google Shape;195;p26"/>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6"/>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6"/>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6"/>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p27"/>
          <p:cNvSpPr txBox="1"/>
          <p:nvPr/>
        </p:nvSpPr>
        <p:spPr>
          <a:xfrm>
            <a:off x="281825" y="2019900"/>
            <a:ext cx="8596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Source Code Pro"/>
                <a:ea typeface="Source Code Pro"/>
                <a:cs typeface="Source Code Pro"/>
                <a:sym typeface="Source Code Pro"/>
              </a:rPr>
              <a:t>How does this right provide liberty?  Provide an example of when it has provided the liberty. [type here]</a:t>
            </a:r>
            <a:endParaRPr>
              <a:solidFill>
                <a:srgbClr val="FFFFFF"/>
              </a:solidFill>
              <a:latin typeface="Source Code Pro"/>
              <a:ea typeface="Source Code Pro"/>
              <a:cs typeface="Source Code Pro"/>
              <a:sym typeface="Source Code Pro"/>
            </a:endParaRPr>
          </a:p>
        </p:txBody>
      </p:sp>
      <p:sp>
        <p:nvSpPr>
          <p:cNvPr id="204" name="Google Shape;204;p27"/>
          <p:cNvSpPr/>
          <p:nvPr/>
        </p:nvSpPr>
        <p:spPr>
          <a:xfrm>
            <a:off x="76200" y="164400"/>
            <a:ext cx="1338726" cy="1550100"/>
          </a:xfrm>
          <a:prstGeom prst="rect">
            <a:avLst/>
          </a:prstGeom>
        </p:spPr>
        <p:txBody>
          <a:bodyPr>
            <a:prstTxWarp prst="textPlain"/>
          </a:bodyPr>
          <a:lstStyle/>
          <a:p>
            <a:pPr lvl="0" algn="ctr"/>
            <a:r>
              <a:rPr b="0" i="0">
                <a:ln cap="flat" cmpd="sng" w="9525">
                  <a:solidFill>
                    <a:srgbClr val="0000FF"/>
                  </a:solidFill>
                  <a:prstDash val="solid"/>
                  <a:round/>
                  <a:headEnd len="sm" w="sm" type="none"/>
                  <a:tailEnd len="sm" w="sm" type="none"/>
                </a:ln>
                <a:solidFill>
                  <a:srgbClr val="FFFFFF"/>
                </a:solidFill>
                <a:latin typeface="Arial"/>
              </a:rPr>
              <a:t>10th</a:t>
            </a:r>
          </a:p>
        </p:txBody>
      </p:sp>
      <p:sp>
        <p:nvSpPr>
          <p:cNvPr id="205" name="Google Shape;205;p27"/>
          <p:cNvSpPr/>
          <p:nvPr/>
        </p:nvSpPr>
        <p:spPr>
          <a:xfrm>
            <a:off x="1503125" y="164400"/>
            <a:ext cx="7547100" cy="1785000"/>
          </a:xfrm>
          <a:prstGeom prst="round2DiagRect">
            <a:avLst>
              <a:gd fmla="val 16667" name="adj1"/>
              <a:gd fmla="val 0" name="adj2"/>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7"/>
          <p:cNvSpPr txBox="1"/>
          <p:nvPr/>
        </p:nvSpPr>
        <p:spPr>
          <a:xfrm>
            <a:off x="1691025" y="328800"/>
            <a:ext cx="7186800" cy="1620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a:solidFill>
                  <a:srgbClr val="0000FF"/>
                </a:solidFill>
                <a:latin typeface="Source Code Pro"/>
                <a:ea typeface="Source Code Pro"/>
                <a:cs typeface="Source Code Pro"/>
                <a:sym typeface="Source Code Pro"/>
              </a:rPr>
              <a:t>What is the origin of this amendment? [type here]</a:t>
            </a:r>
            <a:endParaRPr>
              <a:solidFill>
                <a:srgbClr val="0000FF"/>
              </a:solidFill>
              <a:latin typeface="Source Code Pro"/>
              <a:ea typeface="Source Code Pro"/>
              <a:cs typeface="Source Code Pro"/>
              <a:sym typeface="Source Code Pro"/>
            </a:endParaRPr>
          </a:p>
        </p:txBody>
      </p:sp>
      <p:sp>
        <p:nvSpPr>
          <p:cNvPr id="207" name="Google Shape;207;p27"/>
          <p:cNvSpPr/>
          <p:nvPr/>
        </p:nvSpPr>
        <p:spPr>
          <a:xfrm>
            <a:off x="129425" y="2019900"/>
            <a:ext cx="141000" cy="15030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7"/>
          <p:cNvSpPr/>
          <p:nvPr/>
        </p:nvSpPr>
        <p:spPr>
          <a:xfrm rot="10800000">
            <a:off x="8889350" y="2049000"/>
            <a:ext cx="141000" cy="1550100"/>
          </a:xfrm>
          <a:prstGeom prst="leftBracket">
            <a:avLst>
              <a:gd fmla="val 8333"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7"/>
          <p:cNvSpPr/>
          <p:nvPr/>
        </p:nvSpPr>
        <p:spPr>
          <a:xfrm>
            <a:off x="164400" y="3522900"/>
            <a:ext cx="8885700" cy="1620600"/>
          </a:xfrm>
          <a:prstGeom prst="wave">
            <a:avLst>
              <a:gd fmla="val 8698" name="adj1"/>
              <a:gd fmla="val -44" name="adj2"/>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7"/>
          <p:cNvSpPr txBox="1"/>
          <p:nvPr/>
        </p:nvSpPr>
        <p:spPr>
          <a:xfrm>
            <a:off x="258250" y="3546375"/>
            <a:ext cx="8772000" cy="13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t/>
            </a:r>
            <a:endParaRPr b="1">
              <a:solidFill>
                <a:srgbClr val="FF0000"/>
              </a:solidFill>
              <a:latin typeface="Source Code Pro"/>
              <a:ea typeface="Source Code Pro"/>
              <a:cs typeface="Source Code Pro"/>
              <a:sym typeface="Source Code Pro"/>
            </a:endParaRPr>
          </a:p>
          <a:p>
            <a:pPr indent="0" lvl="0" marL="0" rtl="0" algn="l">
              <a:spcBef>
                <a:spcPts val="0"/>
              </a:spcBef>
              <a:spcAft>
                <a:spcPts val="0"/>
              </a:spcAft>
              <a:buNone/>
            </a:pPr>
            <a:r>
              <a:rPr lang="en">
                <a:solidFill>
                  <a:srgbClr val="FF0000"/>
                </a:solidFill>
                <a:latin typeface="Source Code Pro"/>
                <a:ea typeface="Source Code Pro"/>
                <a:cs typeface="Source Code Pro"/>
                <a:sym typeface="Source Code Pro"/>
              </a:rPr>
              <a:t>When has this amendment been questioned or limited (cite a SCOTUS ruling)? Why was the amendment questioned or limited? [type here]</a:t>
            </a:r>
            <a:endParaRPr>
              <a:solidFill>
                <a:srgbClr val="FF0000"/>
              </a:solidFill>
              <a:latin typeface="Source Code Pro"/>
              <a:ea typeface="Source Code Pro"/>
              <a:cs typeface="Source Code Pro"/>
              <a:sym typeface="Source Code Pro"/>
            </a:endParaRPr>
          </a:p>
        </p:txBody>
      </p:sp>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