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Amatic SC"/>
      <p:regular r:id="rId19"/>
      <p:bold r:id="rId20"/>
    </p:embeddedFont>
    <p:embeddedFont>
      <p:font typeface="Lato"/>
      <p:regular r:id="rId21"/>
      <p:bold r:id="rId22"/>
      <p:italic r:id="rId23"/>
      <p:boldItalic r:id="rId24"/>
    </p:embeddedFont>
    <p:embeddedFont>
      <p:font typeface="Source Code Pr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43">
          <p15:clr>
            <a:srgbClr val="A4A3A4"/>
          </p15:clr>
        </p15:guide>
        <p15:guide id="2" pos="3111">
          <p15:clr>
            <a:srgbClr val="A4A3A4"/>
          </p15:clr>
        </p15:guide>
        <p15:guide id="3" pos="29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43" orient="horz"/>
        <p:guide pos="3111"/>
        <p:guide pos="2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bold.fntdata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bold.fntdata"/><Relationship Id="rId25" Type="http://schemas.openxmlformats.org/officeDocument/2006/relationships/font" Target="fonts/SourceCodePro-regular.fntdata"/><Relationship Id="rId28" Type="http://schemas.openxmlformats.org/officeDocument/2006/relationships/font" Target="fonts/SourceCodePro-boldItalic.fntdata"/><Relationship Id="rId27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maticSC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ef1ce922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ef1ce922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ef1ce922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ef1ce922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ef1ce922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ef1ce922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ef1ce922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ef1ce922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ef1ce9229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ef1ce922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ef1ce9229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ef1ce922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ef1ce9229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ef1ce9229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ef1ce9229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ef1ce9229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ef1ce922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ef1ce922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ef1ce9229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ef1ce9229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8ef1ce9229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8ef1ce9229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8ef1ce9229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8ef1ce9229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HuFR5XBYLfU" TargetMode="External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gencourt.state.nh.us/" TargetMode="External"/><Relationship Id="rId4" Type="http://schemas.openxmlformats.org/officeDocument/2006/relationships/hyperlink" Target="https://www.citizenscount.org/bill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gencourt.state.nh.us/house/members/default.aspx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Empowering Connected Citizenship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responsibility do legislators have to their constituency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they have been elected?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5029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Laura Derosa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0" y="4697250"/>
            <a:ext cx="42042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Adopted for remote learning by Corey Genest</a:t>
            </a:r>
            <a:endParaRPr sz="16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review...</a:t>
            </a:r>
            <a:endParaRPr/>
          </a:p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...of our government.</a:t>
            </a:r>
            <a:endParaRPr/>
          </a:p>
        </p:txBody>
      </p:sp>
      <p:pic>
        <p:nvPicPr>
          <p:cNvPr descr="View full lesson: http://ed.ted.com/lessons/how-is-power-divided-in-the-united-states-government-belinda-stutzman&#10;&#10;Article II of the United States Constitution allows for three separate branches of government (legislative, executive, and judicial), along with a system of checks and balances should any branch get too powerful. Belinda Stutzman breaks down each branch and its constitutionally-entitled powers.&#10;&#10;Lesson by Belinda Stutzman, animation by Johnny Chew." id="65" name="Google Shape;65;p14" title="How is power divided in the United States government? - Belinda Stutzma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429" y="969325"/>
            <a:ext cx="4273133" cy="320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490250" y="526350"/>
            <a:ext cx="8386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do laws come from?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Who can propose laws?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What role do citizens play?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923850" y="544250"/>
            <a:ext cx="7645800" cy="14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links below, research bills in nh.</a:t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923850" y="2141225"/>
            <a:ext cx="2165700" cy="1176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accent4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 General Court</a:t>
            </a:r>
            <a:endParaRPr sz="2500">
              <a:solidFill>
                <a:schemeClr val="accent4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3288075" y="2141225"/>
            <a:ext cx="5281500" cy="2514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Using the search tools at these links, find bills that pertain to areas of interest to you (</a:t>
            </a:r>
            <a:r>
              <a:rPr lang="en" sz="2400">
                <a:solidFill>
                  <a:schemeClr val="accent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issues of environment, health care, </a:t>
            </a:r>
            <a:r>
              <a:rPr lang="en" sz="2400">
                <a:solidFill>
                  <a:schemeClr val="accent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education, etc)</a:t>
            </a:r>
            <a:endParaRPr sz="2400">
              <a:solidFill>
                <a:schemeClr val="accent4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923850" y="3479950"/>
            <a:ext cx="2165700" cy="1176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accent4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Citizen’s Count</a:t>
            </a:r>
            <a:endParaRPr sz="2500">
              <a:solidFill>
                <a:schemeClr val="accent4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Choose six</a:t>
            </a:r>
            <a:r>
              <a:rPr lang="en" sz="3900"/>
              <a:t> bills that you have researched and provide a summary of them on the following pages.</a:t>
            </a:r>
            <a:endParaRPr sz="3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454125" y="8964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89" name="Google Shape;89;p18"/>
          <p:cNvSpPr txBox="1"/>
          <p:nvPr/>
        </p:nvSpPr>
        <p:spPr>
          <a:xfrm>
            <a:off x="385725" y="5442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Name and Number: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385725" y="16674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Sponsor (legislator):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" name="Google Shape;91;p18"/>
          <p:cNvSpPr txBox="1"/>
          <p:nvPr>
            <p:ph type="title"/>
          </p:nvPr>
        </p:nvSpPr>
        <p:spPr>
          <a:xfrm>
            <a:off x="454125" y="20196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92" name="Google Shape;92;p18"/>
          <p:cNvSpPr txBox="1"/>
          <p:nvPr/>
        </p:nvSpPr>
        <p:spPr>
          <a:xfrm>
            <a:off x="385725" y="27906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Intention (what will it do?):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" name="Google Shape;93;p18"/>
          <p:cNvSpPr txBox="1"/>
          <p:nvPr>
            <p:ph type="title"/>
          </p:nvPr>
        </p:nvSpPr>
        <p:spPr>
          <a:xfrm>
            <a:off x="483350" y="3142850"/>
            <a:ext cx="3538500" cy="157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94" name="Google Shape;94;p18"/>
          <p:cNvSpPr txBox="1"/>
          <p:nvPr>
            <p:ph type="title"/>
          </p:nvPr>
        </p:nvSpPr>
        <p:spPr>
          <a:xfrm>
            <a:off x="4572000" y="8964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95" name="Google Shape;95;p18"/>
          <p:cNvSpPr txBox="1"/>
          <p:nvPr>
            <p:ph type="title"/>
          </p:nvPr>
        </p:nvSpPr>
        <p:spPr>
          <a:xfrm>
            <a:off x="4572000" y="20196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96" name="Google Shape;96;p18"/>
          <p:cNvSpPr txBox="1"/>
          <p:nvPr>
            <p:ph type="title"/>
          </p:nvPr>
        </p:nvSpPr>
        <p:spPr>
          <a:xfrm>
            <a:off x="4572000" y="3142850"/>
            <a:ext cx="3538500" cy="157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97" name="Google Shape;97;p18"/>
          <p:cNvSpPr txBox="1"/>
          <p:nvPr/>
        </p:nvSpPr>
        <p:spPr>
          <a:xfrm>
            <a:off x="4579800" y="5442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Name and Number: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4579800" y="16674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Sponsor (legislator):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579800" y="27906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Intention (what will it do?):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454125" y="8964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05" name="Google Shape;105;p19"/>
          <p:cNvSpPr txBox="1"/>
          <p:nvPr/>
        </p:nvSpPr>
        <p:spPr>
          <a:xfrm>
            <a:off x="385725" y="5442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Name and Number: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385725" y="16674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Sponsor (legislator):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" name="Google Shape;107;p19"/>
          <p:cNvSpPr txBox="1"/>
          <p:nvPr>
            <p:ph type="title"/>
          </p:nvPr>
        </p:nvSpPr>
        <p:spPr>
          <a:xfrm>
            <a:off x="454125" y="20196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08" name="Google Shape;108;p19"/>
          <p:cNvSpPr txBox="1"/>
          <p:nvPr/>
        </p:nvSpPr>
        <p:spPr>
          <a:xfrm>
            <a:off x="385725" y="27906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Intention (what will it do?):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" name="Google Shape;109;p19"/>
          <p:cNvSpPr txBox="1"/>
          <p:nvPr>
            <p:ph type="title"/>
          </p:nvPr>
        </p:nvSpPr>
        <p:spPr>
          <a:xfrm>
            <a:off x="483350" y="3142850"/>
            <a:ext cx="3538500" cy="157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10" name="Google Shape;110;p19"/>
          <p:cNvSpPr txBox="1"/>
          <p:nvPr>
            <p:ph type="title"/>
          </p:nvPr>
        </p:nvSpPr>
        <p:spPr>
          <a:xfrm>
            <a:off x="4572000" y="8964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11" name="Google Shape;111;p19"/>
          <p:cNvSpPr txBox="1"/>
          <p:nvPr>
            <p:ph type="title"/>
          </p:nvPr>
        </p:nvSpPr>
        <p:spPr>
          <a:xfrm>
            <a:off x="4572000" y="20196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12" name="Google Shape;112;p19"/>
          <p:cNvSpPr txBox="1"/>
          <p:nvPr>
            <p:ph type="title"/>
          </p:nvPr>
        </p:nvSpPr>
        <p:spPr>
          <a:xfrm>
            <a:off x="4572000" y="3142850"/>
            <a:ext cx="3538500" cy="157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13" name="Google Shape;113;p19"/>
          <p:cNvSpPr txBox="1"/>
          <p:nvPr/>
        </p:nvSpPr>
        <p:spPr>
          <a:xfrm>
            <a:off x="4579800" y="5442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Name and Number: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4579800" y="16674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Sponsor (legislator):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4579800" y="27906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Intention (what will it do?):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454125" y="8964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21" name="Google Shape;121;p20"/>
          <p:cNvSpPr txBox="1"/>
          <p:nvPr/>
        </p:nvSpPr>
        <p:spPr>
          <a:xfrm>
            <a:off x="385725" y="5442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Name and Number: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385725" y="16674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Sponsor (legislator):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3" name="Google Shape;123;p20"/>
          <p:cNvSpPr txBox="1"/>
          <p:nvPr>
            <p:ph type="title"/>
          </p:nvPr>
        </p:nvSpPr>
        <p:spPr>
          <a:xfrm>
            <a:off x="454125" y="20196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24" name="Google Shape;124;p20"/>
          <p:cNvSpPr txBox="1"/>
          <p:nvPr/>
        </p:nvSpPr>
        <p:spPr>
          <a:xfrm>
            <a:off x="385725" y="27906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Intention (what will it do?):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5" name="Google Shape;125;p20"/>
          <p:cNvSpPr txBox="1"/>
          <p:nvPr>
            <p:ph type="title"/>
          </p:nvPr>
        </p:nvSpPr>
        <p:spPr>
          <a:xfrm>
            <a:off x="483350" y="3142850"/>
            <a:ext cx="3538500" cy="157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26" name="Google Shape;126;p20"/>
          <p:cNvSpPr txBox="1"/>
          <p:nvPr>
            <p:ph type="title"/>
          </p:nvPr>
        </p:nvSpPr>
        <p:spPr>
          <a:xfrm>
            <a:off x="4572000" y="8964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27" name="Google Shape;127;p20"/>
          <p:cNvSpPr txBox="1"/>
          <p:nvPr>
            <p:ph type="title"/>
          </p:nvPr>
        </p:nvSpPr>
        <p:spPr>
          <a:xfrm>
            <a:off x="4572000" y="2019650"/>
            <a:ext cx="35385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28" name="Google Shape;128;p20"/>
          <p:cNvSpPr txBox="1"/>
          <p:nvPr>
            <p:ph type="title"/>
          </p:nvPr>
        </p:nvSpPr>
        <p:spPr>
          <a:xfrm>
            <a:off x="4572000" y="3142850"/>
            <a:ext cx="3538500" cy="157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[type here]</a:t>
            </a:r>
            <a:endParaRPr sz="2400"/>
          </a:p>
        </p:txBody>
      </p:sp>
      <p:sp>
        <p:nvSpPr>
          <p:cNvPr id="129" name="Google Shape;129;p20"/>
          <p:cNvSpPr txBox="1"/>
          <p:nvPr/>
        </p:nvSpPr>
        <p:spPr>
          <a:xfrm>
            <a:off x="4579800" y="5442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Name and Number: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4579800" y="16674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Bill Sponsor (legislator):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4579800" y="27906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Intention (what will it do?):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483350" y="896450"/>
            <a:ext cx="3650100" cy="21276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Who’s your legislator?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469725" y="3217625"/>
            <a:ext cx="3650100" cy="140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Using the link on the right, look up who your state legislator is.</a:t>
            </a:r>
            <a:endParaRPr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5029200" y="896450"/>
            <a:ext cx="3650100" cy="140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 General Court Roll</a:t>
            </a:r>
            <a:endParaRPr sz="21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490250" y="634125"/>
            <a:ext cx="4539000" cy="18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one bill you researched...</a:t>
            </a:r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5073050" y="2466050"/>
            <a:ext cx="3922200" cy="2466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...and complete the questions on the next two slides please.</a:t>
            </a:r>
            <a:endParaRPr sz="23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483350" y="896450"/>
            <a:ext cx="3650100" cy="8181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[type here]</a:t>
            </a:r>
            <a:endParaRPr b="0" sz="14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380925" y="54425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Bill Name and Number: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393525" y="1703325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Supporters: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2" name="Google Shape;152;p23"/>
          <p:cNvSpPr txBox="1"/>
          <p:nvPr>
            <p:ph type="title"/>
          </p:nvPr>
        </p:nvSpPr>
        <p:spPr>
          <a:xfrm>
            <a:off x="483350" y="2048150"/>
            <a:ext cx="3650100" cy="8181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[type here]</a:t>
            </a:r>
            <a:endParaRPr b="0" sz="14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3" name="Google Shape;153;p23"/>
          <p:cNvSpPr txBox="1"/>
          <p:nvPr>
            <p:ph type="title"/>
          </p:nvPr>
        </p:nvSpPr>
        <p:spPr>
          <a:xfrm>
            <a:off x="483350" y="3163675"/>
            <a:ext cx="3650100" cy="8181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[type here]</a:t>
            </a:r>
            <a:endParaRPr b="0" sz="14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380925" y="2862400"/>
            <a:ext cx="3522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Detractors</a:t>
            </a: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5096525" y="896450"/>
            <a:ext cx="3828300" cy="308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[type here]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5029200" y="544250"/>
            <a:ext cx="38955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What effect will this bill have?</a:t>
            </a:r>
            <a:endParaRPr>
              <a:solidFill>
                <a:schemeClr val="l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your legislator.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473700" y="544250"/>
            <a:ext cx="3837000" cy="45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write a one page letter to your legislator.</a:t>
            </a:r>
            <a:endParaRPr/>
          </a:p>
        </p:txBody>
      </p:sp>
      <p:sp>
        <p:nvSpPr>
          <p:cNvPr id="167" name="Google Shape;167;p25"/>
          <p:cNvSpPr txBox="1"/>
          <p:nvPr>
            <p:ph idx="2" type="body"/>
          </p:nvPr>
        </p:nvSpPr>
        <p:spPr>
          <a:xfrm>
            <a:off x="4939500" y="544250"/>
            <a:ext cx="3837000" cy="42000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Your </a:t>
            </a:r>
            <a:r>
              <a:rPr lang="en" sz="1400"/>
              <a:t>letter should be properly formatted and address the following areas:</a:t>
            </a:r>
            <a:endParaRPr sz="14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Your understanding of the purpose of the bill.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arguments for and against the bill.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u="sng"/>
              <a:t>Your</a:t>
            </a:r>
            <a:r>
              <a:rPr lang="en" sz="1400"/>
              <a:t> argument for or against the bill. You can include the views of others, but </a:t>
            </a:r>
            <a:r>
              <a:rPr lang="en" sz="1400" u="sng"/>
              <a:t>strive</a:t>
            </a:r>
            <a:r>
              <a:rPr lang="en" sz="1400"/>
              <a:t> to develop your own independent opinion of the bill.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