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embeddedFontLst>
    <p:embeddedFont>
      <p:font typeface="Raleway"/>
      <p:regular r:id="rId38"/>
      <p:bold r:id="rId39"/>
      <p:italic r:id="rId40"/>
      <p:boldItalic r:id="rId41"/>
    </p:embeddedFont>
    <p:embeddedFont>
      <p:font typeface="Lato"/>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A500DCF-EB0E-4E8C-859D-67634D6D3F7C}">
  <a:tblStyle styleId="{7A500DCF-EB0E-4E8C-859D-67634D6D3F7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italic.fntdata"/><Relationship Id="rId20" Type="http://schemas.openxmlformats.org/officeDocument/2006/relationships/slide" Target="slides/slide14.xml"/><Relationship Id="rId42" Type="http://schemas.openxmlformats.org/officeDocument/2006/relationships/font" Target="fonts/Lato-regular.fntdata"/><Relationship Id="rId41" Type="http://schemas.openxmlformats.org/officeDocument/2006/relationships/font" Target="fonts/Raleway-boldItalic.fntdata"/><Relationship Id="rId22" Type="http://schemas.openxmlformats.org/officeDocument/2006/relationships/slide" Target="slides/slide16.xml"/><Relationship Id="rId44" Type="http://schemas.openxmlformats.org/officeDocument/2006/relationships/font" Target="fonts/Lato-italic.fntdata"/><Relationship Id="rId21" Type="http://schemas.openxmlformats.org/officeDocument/2006/relationships/slide" Target="slides/slide15.xml"/><Relationship Id="rId43" Type="http://schemas.openxmlformats.org/officeDocument/2006/relationships/font" Target="fonts/Lato-bold.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La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aleway-bold.fntdata"/><Relationship Id="rId16" Type="http://schemas.openxmlformats.org/officeDocument/2006/relationships/slide" Target="slides/slide10.xml"/><Relationship Id="rId38" Type="http://schemas.openxmlformats.org/officeDocument/2006/relationships/font" Target="fonts/Raleway-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86a92fd63d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6a92fd63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6a92fd63d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6a92fd63d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86a92fd63d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6a92fd63d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86a92fd63d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6a92fd63d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6a92fd63d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6a92fd63d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6a92fd63d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6a92fd63d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6a92fd63d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6a92fd63d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6a92fd63d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6a92fd63d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6a92fd63d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6a92fd63d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6a92fd63d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6a92fd63d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6a92fd63d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6a92fd63d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86a92fd63d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6a92fd63d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86a92fd63d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86a92fd63d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6a92fd63d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86a92fd63d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86a92fd63d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86a92fd63d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86a92fd63d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86a92fd63d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86a92fd63d_0_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86a92fd63d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86a92fd63d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86a92fd63d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86a92fd63d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86a92fd63d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86a92fd63d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86a92fd63d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86a92fd63d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86a92fd63d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86a92fd63d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6a92fd63d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86a92fd63d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86a92fd63d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86a92fd63d_0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86a92fd63d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86a92fd63d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86a92fd63d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86a92fd63d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86a92fd63d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86a92fd63d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86a92fd63d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86a92fd63d_0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86a92fd63d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86a92fd63d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86a92fd63d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86a92fd63d_0_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86a92fd63d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youtube.com/watch?v=GIPLCYw4ckE"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www.youtube.com/watch?v=gULidf6Cxco"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hyperlink" Target="https://www.archives.gov/founding-docs/more-perfect-union"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0" Type="http://schemas.openxmlformats.org/officeDocument/2006/relationships/hyperlink" Target="https://www.oyez.org/cases/1999/99-5" TargetMode="External"/><Relationship Id="rId11" Type="http://schemas.openxmlformats.org/officeDocument/2006/relationships/hyperlink" Target="https://www.law.cornell.edu/supremecourt/text/295/495" TargetMode="External"/><Relationship Id="rId22" Type="http://schemas.openxmlformats.org/officeDocument/2006/relationships/hyperlink" Target="https://www.oyez.org/cases/2011/11-400" TargetMode="External"/><Relationship Id="rId10" Type="http://schemas.openxmlformats.org/officeDocument/2006/relationships/hyperlink" Target="https://www.oyez.org/cases/1904/103" TargetMode="External"/><Relationship Id="rId21" Type="http://schemas.openxmlformats.org/officeDocument/2006/relationships/hyperlink" Target="https://www.law.cornell.edu/supremecourt/text/11-393" TargetMode="External"/><Relationship Id="rId13" Type="http://schemas.openxmlformats.org/officeDocument/2006/relationships/hyperlink" Target="https://caselaw.findlaw.com/us-supreme-court/301/1.html" TargetMode="External"/><Relationship Id="rId12" Type="http://schemas.openxmlformats.org/officeDocument/2006/relationships/hyperlink" Target="https://www.oyez.org/cases/1934/854" TargetMode="External"/><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www.law.cornell.edu/supremecourt/text/17/316" TargetMode="External"/><Relationship Id="rId4" Type="http://schemas.openxmlformats.org/officeDocument/2006/relationships/hyperlink" Target="https://www.oyez.org/cases/1789-1850/17us316" TargetMode="External"/><Relationship Id="rId9" Type="http://schemas.openxmlformats.org/officeDocument/2006/relationships/hyperlink" Target="https://www.law.cornell.edu/supremecourt/text/196/375" TargetMode="External"/><Relationship Id="rId15" Type="http://schemas.openxmlformats.org/officeDocument/2006/relationships/hyperlink" Target="https://www.law.cornell.edu/supremecourt/text/317/111" TargetMode="External"/><Relationship Id="rId14" Type="http://schemas.openxmlformats.org/officeDocument/2006/relationships/hyperlink" Target="https://www.oyez.org/cases/1936/419" TargetMode="External"/><Relationship Id="rId17" Type="http://schemas.openxmlformats.org/officeDocument/2006/relationships/hyperlink" Target="https://www.law.cornell.edu/supct/html/93-1260.ZO.html" TargetMode="External"/><Relationship Id="rId16" Type="http://schemas.openxmlformats.org/officeDocument/2006/relationships/hyperlink" Target="https://www.oyez.org/cases/1942/59" TargetMode="External"/><Relationship Id="rId5" Type="http://schemas.openxmlformats.org/officeDocument/2006/relationships/hyperlink" Target="https://www.law.cornell.edu/supct/html/08-1224.ZO.html" TargetMode="External"/><Relationship Id="rId19" Type="http://schemas.openxmlformats.org/officeDocument/2006/relationships/hyperlink" Target="https://www.law.cornell.edu/supct/html/99-5.ZS.html" TargetMode="External"/><Relationship Id="rId6" Type="http://schemas.openxmlformats.org/officeDocument/2006/relationships/hyperlink" Target="https://www.oyez.org/cases/2009/08-1224" TargetMode="External"/><Relationship Id="rId18" Type="http://schemas.openxmlformats.org/officeDocument/2006/relationships/hyperlink" Target="https://www.oyez.org/cases/1994/93-1260" TargetMode="External"/><Relationship Id="rId7" Type="http://schemas.openxmlformats.org/officeDocument/2006/relationships/hyperlink" Target="https://www.law.cornell.edu/supremecourt/text/22/1" TargetMode="External"/><Relationship Id="rId8" Type="http://schemas.openxmlformats.org/officeDocument/2006/relationships/hyperlink" Target="https://www.oyez.org/cases/1824/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hyperlink" Target="http://www.youtube.com/watch?v=U0pHtO0ccC8" TargetMode="Externa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10" Type="http://schemas.openxmlformats.org/officeDocument/2006/relationships/hyperlink" Target="https://www.oyez.org/cases/2012/12-96" TargetMode="External"/><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www.law.cornell.edu/supremecourt/text/383/663" TargetMode="External"/><Relationship Id="rId4" Type="http://schemas.openxmlformats.org/officeDocument/2006/relationships/hyperlink" Target="https://www.oyez.org/cases/1965/48" TargetMode="External"/><Relationship Id="rId9" Type="http://schemas.openxmlformats.org/officeDocument/2006/relationships/hyperlink" Target="https://www.supremecourt.gov/opinions/12pdf/12-96_6k47.pdf" TargetMode="External"/><Relationship Id="rId5" Type="http://schemas.openxmlformats.org/officeDocument/2006/relationships/hyperlink" Target="https://www.law.cornell.edu/supct/html/00-949.ZPC.html" TargetMode="External"/><Relationship Id="rId6" Type="http://schemas.openxmlformats.org/officeDocument/2006/relationships/hyperlink" Target="https://www.oyez.org/cases/2000/00-949" TargetMode="External"/><Relationship Id="rId7" Type="http://schemas.openxmlformats.org/officeDocument/2006/relationships/hyperlink" Target="https://www.law.cornell.edu/supct/html/07-21.ZS.html" TargetMode="External"/><Relationship Id="rId8" Type="http://schemas.openxmlformats.org/officeDocument/2006/relationships/hyperlink" Target="https://www.oyez.org/cases/2007/07-21"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Federalism</a:t>
            </a:r>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balance of power between the federal and state governments...</a:t>
            </a:r>
            <a:endParaRPr/>
          </a:p>
        </p:txBody>
      </p:sp>
      <p:sp>
        <p:nvSpPr>
          <p:cNvPr id="88" name="Google Shape;88;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Compromise</a:t>
            </a:r>
            <a:endParaRPr/>
          </a:p>
        </p:txBody>
      </p:sp>
      <p:sp>
        <p:nvSpPr>
          <p:cNvPr id="94" name="Google Shape;94;p14"/>
          <p:cNvSpPr txBox="1"/>
          <p:nvPr/>
        </p:nvSpPr>
        <p:spPr>
          <a:xfrm>
            <a:off x="729450" y="2459800"/>
            <a:ext cx="3342000" cy="18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Lato"/>
                <a:ea typeface="Lato"/>
                <a:cs typeface="Lato"/>
                <a:sym typeface="Lato"/>
              </a:rPr>
              <a:t>On the following slide, please complete the Frayer model to help with your understanding of the definition of compromise.</a:t>
            </a:r>
            <a:endParaRPr>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a:p>
            <a:pPr indent="0" lvl="0" marL="0" rtl="0" algn="l">
              <a:spcBef>
                <a:spcPts val="0"/>
              </a:spcBef>
              <a:spcAft>
                <a:spcPts val="0"/>
              </a:spcAft>
              <a:buNone/>
            </a:pPr>
            <a:r>
              <a:rPr lang="en">
                <a:solidFill>
                  <a:srgbClr val="FFFFFF"/>
                </a:solidFill>
                <a:latin typeface="Lato"/>
                <a:ea typeface="Lato"/>
                <a:cs typeface="Lato"/>
                <a:sym typeface="Lato"/>
              </a:rPr>
              <a:t>To the right is a short video that explains how to create a Frayer model if you are unsure how to do so.</a:t>
            </a:r>
            <a:endParaRPr>
              <a:solidFill>
                <a:srgbClr val="FFFFFF"/>
              </a:solidFill>
              <a:latin typeface="Lato"/>
              <a:ea typeface="Lato"/>
              <a:cs typeface="Lato"/>
              <a:sym typeface="Lato"/>
            </a:endParaRPr>
          </a:p>
        </p:txBody>
      </p:sp>
      <p:pic>
        <p:nvPicPr>
          <p:cNvPr descr="In this video, we'll take a look at how the Frayer Model can be used as a center activity for students." id="95" name="Google Shape;95;p14" title="Center Activity -- The Frayer Model Explained">
            <a:hlinkClick r:id="rId3"/>
          </p:cNvPr>
          <p:cNvPicPr preferRelativeResize="0"/>
          <p:nvPr/>
        </p:nvPicPr>
        <p:blipFill>
          <a:blip r:embed="rId4">
            <a:alphaModFix/>
          </a:blip>
          <a:stretch>
            <a:fillRect/>
          </a:stretch>
        </p:blipFill>
        <p:spPr>
          <a:xfrm>
            <a:off x="4416925" y="1143000"/>
            <a:ext cx="4572000" cy="3429000"/>
          </a:xfrm>
          <a:prstGeom prst="rect">
            <a:avLst/>
          </a:prstGeom>
          <a:noFill/>
          <a:ln>
            <a:noFill/>
          </a:ln>
          <a:effectLst>
            <a:outerShdw blurRad="1400175" rotWithShape="0" algn="bl" dir="10080000" dist="161925">
              <a:srgbClr val="D9D9D9">
                <a:alpha val="68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9" name="Shape 99"/>
        <p:cNvGrpSpPr/>
        <p:nvPr/>
      </p:nvGrpSpPr>
      <p:grpSpPr>
        <a:xfrm>
          <a:off x="0" y="0"/>
          <a:ext cx="0" cy="0"/>
          <a:chOff x="0" y="0"/>
          <a:chExt cx="0" cy="0"/>
        </a:xfrm>
      </p:grpSpPr>
      <p:sp>
        <p:nvSpPr>
          <p:cNvPr id="100" name="Google Shape;100;p15"/>
          <p:cNvSpPr/>
          <p:nvPr/>
        </p:nvSpPr>
        <p:spPr>
          <a:xfrm>
            <a:off x="46975" y="117425"/>
            <a:ext cx="8995200" cy="4932300"/>
          </a:xfrm>
          <a:prstGeom prst="roundRect">
            <a:avLst>
              <a:gd fmla="val 16667" name="adj"/>
            </a:avLst>
          </a:prstGeom>
          <a:solidFill>
            <a:schemeClr val="lt2"/>
          </a:solidFill>
          <a:ln cap="flat" cmpd="sng" w="762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 name="Google Shape;101;p15"/>
          <p:cNvCxnSpPr>
            <a:stCxn id="100" idx="1"/>
            <a:endCxn id="100" idx="3"/>
          </p:cNvCxnSpPr>
          <p:nvPr/>
        </p:nvCxnSpPr>
        <p:spPr>
          <a:xfrm>
            <a:off x="46975" y="2583575"/>
            <a:ext cx="8995200" cy="0"/>
          </a:xfrm>
          <a:prstGeom prst="straightConnector1">
            <a:avLst/>
          </a:prstGeom>
          <a:noFill/>
          <a:ln cap="flat" cmpd="sng" w="114300">
            <a:solidFill>
              <a:schemeClr val="dk1"/>
            </a:solidFill>
            <a:prstDash val="solid"/>
            <a:round/>
            <a:headEnd len="med" w="med" type="none"/>
            <a:tailEnd len="med" w="med" type="none"/>
          </a:ln>
        </p:spPr>
      </p:cxnSp>
      <p:cxnSp>
        <p:nvCxnSpPr>
          <p:cNvPr id="102" name="Google Shape;102;p15"/>
          <p:cNvCxnSpPr>
            <a:stCxn id="100" idx="0"/>
            <a:endCxn id="100" idx="2"/>
          </p:cNvCxnSpPr>
          <p:nvPr/>
        </p:nvCxnSpPr>
        <p:spPr>
          <a:xfrm>
            <a:off x="4544575" y="117425"/>
            <a:ext cx="0" cy="4932300"/>
          </a:xfrm>
          <a:prstGeom prst="straightConnector1">
            <a:avLst/>
          </a:prstGeom>
          <a:noFill/>
          <a:ln cap="flat" cmpd="sng" w="114300">
            <a:solidFill>
              <a:schemeClr val="dk1"/>
            </a:solidFill>
            <a:prstDash val="solid"/>
            <a:round/>
            <a:headEnd len="med" w="med" type="none"/>
            <a:tailEnd len="med" w="med" type="none"/>
          </a:ln>
        </p:spPr>
      </p:cxnSp>
      <p:sp>
        <p:nvSpPr>
          <p:cNvPr id="103" name="Google Shape;103;p15"/>
          <p:cNvSpPr/>
          <p:nvPr/>
        </p:nvSpPr>
        <p:spPr>
          <a:xfrm>
            <a:off x="3526825" y="2102025"/>
            <a:ext cx="2184300" cy="986400"/>
          </a:xfrm>
          <a:prstGeom prst="roundRect">
            <a:avLst>
              <a:gd fmla="val 16667" name="adj"/>
            </a:avLst>
          </a:prstGeom>
          <a:solidFill>
            <a:srgbClr val="FFFFFF"/>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txBox="1"/>
          <p:nvPr/>
        </p:nvSpPr>
        <p:spPr>
          <a:xfrm>
            <a:off x="3663875" y="2207700"/>
            <a:ext cx="1926000" cy="7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Lato"/>
                <a:ea typeface="Lato"/>
                <a:cs typeface="Lato"/>
                <a:sym typeface="Lato"/>
              </a:rPr>
              <a:t>Compromise</a:t>
            </a:r>
            <a:endParaRPr sz="2400">
              <a:solidFill>
                <a:schemeClr val="accent5"/>
              </a:solidFill>
              <a:latin typeface="Lato"/>
              <a:ea typeface="Lato"/>
              <a:cs typeface="Lato"/>
              <a:sym typeface="Lato"/>
            </a:endParaRPr>
          </a:p>
        </p:txBody>
      </p:sp>
      <p:sp>
        <p:nvSpPr>
          <p:cNvPr id="105" name="Google Shape;105;p15"/>
          <p:cNvSpPr txBox="1"/>
          <p:nvPr/>
        </p:nvSpPr>
        <p:spPr>
          <a:xfrm>
            <a:off x="2419100" y="21020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Lato"/>
                <a:ea typeface="Lato"/>
                <a:cs typeface="Lato"/>
                <a:sym typeface="Lato"/>
              </a:rPr>
              <a:t>Definition</a:t>
            </a:r>
            <a:endParaRPr>
              <a:latin typeface="Lato"/>
              <a:ea typeface="Lato"/>
              <a:cs typeface="Lato"/>
              <a:sym typeface="Lato"/>
            </a:endParaRPr>
          </a:p>
        </p:txBody>
      </p:sp>
      <p:sp>
        <p:nvSpPr>
          <p:cNvPr id="106" name="Google Shape;106;p15"/>
          <p:cNvSpPr txBox="1"/>
          <p:nvPr/>
        </p:nvSpPr>
        <p:spPr>
          <a:xfrm>
            <a:off x="5806325" y="21020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Characteristics</a:t>
            </a:r>
            <a:endParaRPr>
              <a:latin typeface="Lato"/>
              <a:ea typeface="Lato"/>
              <a:cs typeface="Lato"/>
              <a:sym typeface="Lato"/>
            </a:endParaRPr>
          </a:p>
        </p:txBody>
      </p:sp>
      <p:sp>
        <p:nvSpPr>
          <p:cNvPr id="107" name="Google Shape;107;p15"/>
          <p:cNvSpPr txBox="1"/>
          <p:nvPr/>
        </p:nvSpPr>
        <p:spPr>
          <a:xfrm>
            <a:off x="2419025" y="26354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Lato"/>
                <a:ea typeface="Lato"/>
                <a:cs typeface="Lato"/>
                <a:sym typeface="Lato"/>
              </a:rPr>
              <a:t>Examples</a:t>
            </a:r>
            <a:endParaRPr>
              <a:latin typeface="Lato"/>
              <a:ea typeface="Lato"/>
              <a:cs typeface="Lato"/>
              <a:sym typeface="Lato"/>
            </a:endParaRPr>
          </a:p>
        </p:txBody>
      </p:sp>
      <p:sp>
        <p:nvSpPr>
          <p:cNvPr id="108" name="Google Shape;108;p15"/>
          <p:cNvSpPr txBox="1"/>
          <p:nvPr/>
        </p:nvSpPr>
        <p:spPr>
          <a:xfrm>
            <a:off x="5787325" y="26711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Non-examples</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109" name="Google Shape;109;p15"/>
          <p:cNvSpPr txBox="1"/>
          <p:nvPr/>
        </p:nvSpPr>
        <p:spPr>
          <a:xfrm>
            <a:off x="4697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10" name="Google Shape;110;p15"/>
          <p:cNvSpPr txBox="1"/>
          <p:nvPr/>
        </p:nvSpPr>
        <p:spPr>
          <a:xfrm>
            <a:off x="46738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11" name="Google Shape;111;p15"/>
          <p:cNvSpPr txBox="1"/>
          <p:nvPr/>
        </p:nvSpPr>
        <p:spPr>
          <a:xfrm>
            <a:off x="4697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112" name="Google Shape;112;p15"/>
          <p:cNvSpPr txBox="1"/>
          <p:nvPr/>
        </p:nvSpPr>
        <p:spPr>
          <a:xfrm>
            <a:off x="46738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5561250" y="323700"/>
            <a:ext cx="3288600" cy="44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A Lesson in Compromise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2400"/>
              <a:t>Justice David Souter</a:t>
            </a:r>
            <a:endParaRPr sz="2400"/>
          </a:p>
        </p:txBody>
      </p:sp>
      <p:pic>
        <p:nvPicPr>
          <p:cNvPr descr="Retired U.S. Supreme Court Justice David H. Souter and New Hampshire attorney William Chapman emphasize the critical role of compromise in the design and adoption of the U.S. Constitution." id="118" name="Google Shape;118;p16" title="Constitutionally Speaking: A Lesson in Compromise">
            <a:hlinkClick r:id="rId3"/>
          </p:cNvPr>
          <p:cNvPicPr preferRelativeResize="0"/>
          <p:nvPr/>
        </p:nvPicPr>
        <p:blipFill>
          <a:blip r:embed="rId4">
            <a:alphaModFix/>
          </a:blip>
          <a:stretch>
            <a:fillRect/>
          </a:stretch>
        </p:blipFill>
        <p:spPr>
          <a:xfrm>
            <a:off x="795425" y="801400"/>
            <a:ext cx="4572000" cy="3429000"/>
          </a:xfrm>
          <a:prstGeom prst="rect">
            <a:avLst/>
          </a:prstGeom>
          <a:noFill/>
          <a:ln>
            <a:noFill/>
          </a:ln>
          <a:effectLst>
            <a:outerShdw blurRad="928688" rotWithShape="0" algn="bl" dir="6000000" dist="476250">
              <a:srgbClr val="000000"/>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Lesson in Compromise: Questions (1)</a:t>
            </a:r>
            <a:endParaRPr/>
          </a:p>
        </p:txBody>
      </p:sp>
      <p:sp>
        <p:nvSpPr>
          <p:cNvPr id="124" name="Google Shape;124;p17"/>
          <p:cNvSpPr txBox="1"/>
          <p:nvPr>
            <p:ph idx="1" type="body"/>
          </p:nvPr>
        </p:nvSpPr>
        <p:spPr>
          <a:xfrm>
            <a:off x="729325" y="2078875"/>
            <a:ext cx="2370900" cy="25950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n"/>
              <a:t>According to Justice Souter, what did James Madison believe was the most serious issue facing the Constitutional Convention in 1787? Do you agree or disagree with Justice Souter's assessment? Why?</a:t>
            </a:r>
            <a:endParaRPr/>
          </a:p>
        </p:txBody>
      </p:sp>
      <p:sp>
        <p:nvSpPr>
          <p:cNvPr id="125" name="Google Shape;125;p17"/>
          <p:cNvSpPr txBox="1"/>
          <p:nvPr>
            <p:ph idx="2" type="body"/>
          </p:nvPr>
        </p:nvSpPr>
        <p:spPr>
          <a:xfrm>
            <a:off x="3241100" y="2078875"/>
            <a:ext cx="5176800" cy="280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Lesson in Compromise: Questions (2)</a:t>
            </a:r>
            <a:endParaRPr/>
          </a:p>
        </p:txBody>
      </p:sp>
      <p:sp>
        <p:nvSpPr>
          <p:cNvPr id="131" name="Google Shape;131;p18"/>
          <p:cNvSpPr txBox="1"/>
          <p:nvPr>
            <p:ph idx="1" type="body"/>
          </p:nvPr>
        </p:nvSpPr>
        <p:spPr>
          <a:xfrm>
            <a:off x="729325" y="2078875"/>
            <a:ext cx="2511900" cy="259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What were some of the compromises made by the delegates at the Constitutional Convention of 1787? Are there any common themes you can identify?</a:t>
            </a:r>
            <a:endParaRPr/>
          </a:p>
        </p:txBody>
      </p:sp>
      <p:sp>
        <p:nvSpPr>
          <p:cNvPr id="132" name="Google Shape;132;p18"/>
          <p:cNvSpPr txBox="1"/>
          <p:nvPr>
            <p:ph idx="2" type="body"/>
          </p:nvPr>
        </p:nvSpPr>
        <p:spPr>
          <a:xfrm>
            <a:off x="3241100" y="2078875"/>
            <a:ext cx="5176800" cy="2806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Lesson in Compromise: Questions (3)</a:t>
            </a:r>
            <a:endParaRPr/>
          </a:p>
        </p:txBody>
      </p:sp>
      <p:sp>
        <p:nvSpPr>
          <p:cNvPr id="138" name="Google Shape;138;p19"/>
          <p:cNvSpPr txBox="1"/>
          <p:nvPr>
            <p:ph idx="1" type="body"/>
          </p:nvPr>
        </p:nvSpPr>
        <p:spPr>
          <a:xfrm>
            <a:off x="234875" y="1853850"/>
            <a:ext cx="8564100" cy="1551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 compromise matters, it's fundamental to debate, to the way we govern. We've seen, I think both at the national level and here in New Hampshire, what happens when people are unwilling to compromise." - William Chapman, Esq., </a:t>
            </a:r>
            <a:r>
              <a:rPr lang="en"/>
              <a:t>Shareholder, Orr &amp; Reno</a:t>
            </a:r>
            <a:endParaRPr/>
          </a:p>
          <a:p>
            <a:pPr indent="0" lvl="0" marL="0" rtl="0" algn="l">
              <a:lnSpc>
                <a:spcPct val="100000"/>
              </a:lnSpc>
              <a:spcBef>
                <a:spcPts val="1600"/>
              </a:spcBef>
              <a:spcAft>
                <a:spcPts val="1600"/>
              </a:spcAft>
              <a:buNone/>
            </a:pPr>
            <a:r>
              <a:rPr lang="en"/>
              <a:t>What did Attorney Chapman mean when he stated that compromise is "fundamental to debate, to the way we govern"? Provide a recent example in which government officials were unwilling to compromise and describe how the lack of compromise affected the government and our society.</a:t>
            </a:r>
            <a:endParaRPr/>
          </a:p>
        </p:txBody>
      </p:sp>
      <p:sp>
        <p:nvSpPr>
          <p:cNvPr id="139" name="Google Shape;139;p19"/>
          <p:cNvSpPr txBox="1"/>
          <p:nvPr>
            <p:ph idx="2" type="body"/>
          </p:nvPr>
        </p:nvSpPr>
        <p:spPr>
          <a:xfrm>
            <a:off x="234875" y="3405450"/>
            <a:ext cx="8564100" cy="1714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type="title"/>
          </p:nvPr>
        </p:nvSpPr>
        <p:spPr>
          <a:xfrm>
            <a:off x="117425" y="1318650"/>
            <a:ext cx="4274400" cy="16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What compromises were made during the creation of the U.S. Constitution and why were those compromises necessary?</a:t>
            </a:r>
            <a:endParaRPr sz="2000"/>
          </a:p>
        </p:txBody>
      </p:sp>
      <p:sp>
        <p:nvSpPr>
          <p:cNvPr id="145" name="Google Shape;145;p20"/>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about this question as you read the document on the right.</a:t>
            </a:r>
            <a:endParaRPr/>
          </a:p>
        </p:txBody>
      </p:sp>
      <p:sp>
        <p:nvSpPr>
          <p:cNvPr id="146" name="Google Shape;146;p20"/>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u="sng">
                <a:solidFill>
                  <a:schemeClr val="hlink"/>
                </a:solidFill>
                <a:hlinkClick r:id="rId3"/>
              </a:rPr>
              <a:t>A More Perfect Union</a:t>
            </a:r>
            <a:endParaRPr/>
          </a:p>
        </p:txBody>
      </p:sp>
      <p:pic>
        <p:nvPicPr>
          <p:cNvPr id="147" name="Google Shape;147;p20"/>
          <p:cNvPicPr preferRelativeResize="0"/>
          <p:nvPr/>
        </p:nvPicPr>
        <p:blipFill>
          <a:blip r:embed="rId4">
            <a:alphaModFix amt="50000"/>
          </a:blip>
          <a:stretch>
            <a:fillRect/>
          </a:stretch>
        </p:blipFill>
        <p:spPr>
          <a:xfrm>
            <a:off x="4992725" y="1902393"/>
            <a:ext cx="3555899" cy="2366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txBox="1"/>
          <p:nvPr>
            <p:ph type="title"/>
          </p:nvPr>
        </p:nvSpPr>
        <p:spPr>
          <a:xfrm>
            <a:off x="729450" y="733950"/>
            <a:ext cx="7688400" cy="12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Federalism</a:t>
            </a:r>
            <a:endParaRPr/>
          </a:p>
        </p:txBody>
      </p:sp>
      <p:sp>
        <p:nvSpPr>
          <p:cNvPr id="153" name="Google Shape;153;p2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p>
            <a:pPr indent="0" lvl="0" marL="0" rtl="0" algn="just">
              <a:spcBef>
                <a:spcPts val="0"/>
              </a:spcBef>
              <a:spcAft>
                <a:spcPts val="1600"/>
              </a:spcAft>
              <a:buNone/>
            </a:pPr>
            <a:r>
              <a:rPr lang="en" sz="1500"/>
              <a:t>A system of government where power is divided between a national government and smaller regional governments (i.e. state governments in the United States). In the United States, the national or federal government has exclusive power in some areas, the state governments have exclusive power in some areas, and the two levels of government share power in other areas. This is called a federal system of government.</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2"/>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Construct a chart  illustrating powers </a:t>
            </a:r>
            <a:r>
              <a:rPr b="1" lang="en"/>
              <a:t>granted </a:t>
            </a:r>
            <a:r>
              <a:rPr lang="en"/>
              <a:t>to and shared by state and federal government.</a:t>
            </a:r>
            <a:endParaRPr/>
          </a:p>
        </p:txBody>
      </p:sp>
      <p:graphicFrame>
        <p:nvGraphicFramePr>
          <p:cNvPr id="159" name="Google Shape;159;p22"/>
          <p:cNvGraphicFramePr/>
          <p:nvPr/>
        </p:nvGraphicFramePr>
        <p:xfrm>
          <a:off x="324225" y="359250"/>
          <a:ext cx="3000000" cy="3000000"/>
        </p:xfrm>
        <a:graphic>
          <a:graphicData uri="http://schemas.openxmlformats.org/drawingml/2006/table">
            <a:tbl>
              <a:tblPr>
                <a:noFill/>
                <a:tableStyleId>{7A500DCF-EB0E-4E8C-859D-67634D6D3F7C}</a:tableStyleId>
              </a:tblPr>
              <a:tblGrid>
                <a:gridCol w="2849675"/>
                <a:gridCol w="2849675"/>
                <a:gridCol w="2849675"/>
              </a:tblGrid>
              <a:tr h="445900">
                <a:tc>
                  <a:txBody>
                    <a:bodyPr/>
                    <a:lstStyle/>
                    <a:p>
                      <a:pPr indent="0" lvl="0" marL="0" rtl="0" algn="ctr">
                        <a:spcBef>
                          <a:spcPts val="0"/>
                        </a:spcBef>
                        <a:spcAft>
                          <a:spcPts val="0"/>
                        </a:spcAft>
                        <a:buNone/>
                      </a:pPr>
                      <a:r>
                        <a:rPr lang="en"/>
                        <a:t>Federal Powers Granted</a:t>
                      </a:r>
                      <a:endParaRPr/>
                    </a:p>
                  </a:txBody>
                  <a:tcPr marT="91425" marB="91425" marR="91425" marL="91425"/>
                </a:tc>
                <a:tc>
                  <a:txBody>
                    <a:bodyPr/>
                    <a:lstStyle/>
                    <a:p>
                      <a:pPr indent="0" lvl="0" marL="0" rtl="0" algn="ctr">
                        <a:spcBef>
                          <a:spcPts val="0"/>
                        </a:spcBef>
                        <a:spcAft>
                          <a:spcPts val="0"/>
                        </a:spcAft>
                        <a:buNone/>
                      </a:pPr>
                      <a:r>
                        <a:rPr lang="en"/>
                        <a:t>Shared Powers</a:t>
                      </a:r>
                      <a:endParaRPr/>
                    </a:p>
                  </a:txBody>
                  <a:tcPr marT="91425" marB="91425" marR="91425" marL="91425"/>
                </a:tc>
                <a:tc>
                  <a:txBody>
                    <a:bodyPr/>
                    <a:lstStyle/>
                    <a:p>
                      <a:pPr indent="0" lvl="0" marL="0" rtl="0" algn="ctr">
                        <a:spcBef>
                          <a:spcPts val="0"/>
                        </a:spcBef>
                        <a:spcAft>
                          <a:spcPts val="0"/>
                        </a:spcAft>
                        <a:buNone/>
                      </a:pPr>
                      <a:r>
                        <a:rPr lang="en"/>
                        <a:t>State Powers Granted</a:t>
                      </a:r>
                      <a:endParaRPr/>
                    </a:p>
                  </a:txBody>
                  <a:tcPr marT="91425" marB="91425" marR="91425" marL="91425"/>
                </a:tc>
              </a:tr>
              <a:tr h="3687725">
                <a:tc>
                  <a:txBody>
                    <a:bodyPr/>
                    <a:lstStyle/>
                    <a:p>
                      <a:pPr indent="0" lvl="0" marL="0" rtl="0" algn="l">
                        <a:spcBef>
                          <a:spcPts val="0"/>
                        </a:spcBef>
                        <a:spcAft>
                          <a:spcPts val="0"/>
                        </a:spcAft>
                        <a:buNone/>
                      </a:pPr>
                      <a:r>
                        <a:rPr lang="en"/>
                        <a:t>[type here]</a:t>
                      </a:r>
                      <a:endParaRPr/>
                    </a:p>
                  </a:txBody>
                  <a:tcPr marT="91425" marB="91425" marR="91425" marL="91425"/>
                </a:tc>
                <a:tc>
                  <a:txBody>
                    <a:bodyPr/>
                    <a:lstStyle/>
                    <a:p>
                      <a:pPr indent="0" lvl="0" marL="0" rtl="0" algn="l">
                        <a:spcBef>
                          <a:spcPts val="0"/>
                        </a:spcBef>
                        <a:spcAft>
                          <a:spcPts val="0"/>
                        </a:spcAft>
                        <a:buNone/>
                      </a:pPr>
                      <a:r>
                        <a:rPr lang="en"/>
                        <a:t>[type here]</a:t>
                      </a:r>
                      <a:endParaRPr/>
                    </a:p>
                  </a:txBody>
                  <a:tcPr marT="91425" marB="91425" marR="91425" marL="91425"/>
                </a:tc>
                <a:tc>
                  <a:txBody>
                    <a:bodyPr/>
                    <a:lstStyle/>
                    <a:p>
                      <a:pPr indent="0" lvl="0" marL="0" rtl="0" algn="l">
                        <a:spcBef>
                          <a:spcPts val="0"/>
                        </a:spcBef>
                        <a:spcAft>
                          <a:spcPts val="0"/>
                        </a:spcAft>
                        <a:buNone/>
                      </a:pPr>
                      <a:r>
                        <a:rPr lang="en"/>
                        <a:t>[type here]</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3"/>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Construct a chart  illustrating powers </a:t>
            </a:r>
            <a:r>
              <a:rPr b="1" lang="en"/>
              <a:t>denied </a:t>
            </a:r>
            <a:r>
              <a:rPr lang="en"/>
              <a:t>to  state and federal government.</a:t>
            </a:r>
            <a:endParaRPr/>
          </a:p>
        </p:txBody>
      </p:sp>
      <p:graphicFrame>
        <p:nvGraphicFramePr>
          <p:cNvPr id="165" name="Google Shape;165;p23"/>
          <p:cNvGraphicFramePr/>
          <p:nvPr/>
        </p:nvGraphicFramePr>
        <p:xfrm>
          <a:off x="324225" y="359250"/>
          <a:ext cx="3000000" cy="3000000"/>
        </p:xfrm>
        <a:graphic>
          <a:graphicData uri="http://schemas.openxmlformats.org/drawingml/2006/table">
            <a:tbl>
              <a:tblPr>
                <a:noFill/>
                <a:tableStyleId>{7A500DCF-EB0E-4E8C-859D-67634D6D3F7C}</a:tableStyleId>
              </a:tblPr>
              <a:tblGrid>
                <a:gridCol w="2849675"/>
                <a:gridCol w="2849675"/>
                <a:gridCol w="2849675"/>
              </a:tblGrid>
              <a:tr h="445900">
                <a:tc>
                  <a:txBody>
                    <a:bodyPr/>
                    <a:lstStyle/>
                    <a:p>
                      <a:pPr indent="0" lvl="0" marL="0" rtl="0" algn="ctr">
                        <a:spcBef>
                          <a:spcPts val="0"/>
                        </a:spcBef>
                        <a:spcAft>
                          <a:spcPts val="0"/>
                        </a:spcAft>
                        <a:buNone/>
                      </a:pPr>
                      <a:r>
                        <a:rPr lang="en"/>
                        <a:t>Federal Powers Denied</a:t>
                      </a:r>
                      <a:endParaRPr/>
                    </a:p>
                  </a:txBody>
                  <a:tcPr marT="91425" marB="91425" marR="91425" marL="91425"/>
                </a:tc>
                <a:tc>
                  <a:txBody>
                    <a:bodyPr/>
                    <a:lstStyle/>
                    <a:p>
                      <a:pPr indent="0" lvl="0" marL="0" rtl="0" algn="ctr">
                        <a:spcBef>
                          <a:spcPts val="0"/>
                        </a:spcBef>
                        <a:spcAft>
                          <a:spcPts val="0"/>
                        </a:spcAft>
                        <a:buNone/>
                      </a:pPr>
                      <a:r>
                        <a:rPr lang="en"/>
                        <a:t>Denied </a:t>
                      </a:r>
                      <a:r>
                        <a:rPr lang="en"/>
                        <a:t>Powers to both</a:t>
                      </a:r>
                      <a:endParaRPr/>
                    </a:p>
                  </a:txBody>
                  <a:tcPr marT="91425" marB="91425" marR="91425" marL="91425"/>
                </a:tc>
                <a:tc>
                  <a:txBody>
                    <a:bodyPr/>
                    <a:lstStyle/>
                    <a:p>
                      <a:pPr indent="0" lvl="0" marL="0" rtl="0" algn="ctr">
                        <a:spcBef>
                          <a:spcPts val="0"/>
                        </a:spcBef>
                        <a:spcAft>
                          <a:spcPts val="0"/>
                        </a:spcAft>
                        <a:buNone/>
                      </a:pPr>
                      <a:r>
                        <a:rPr lang="en"/>
                        <a:t>State Powers Denied</a:t>
                      </a:r>
                      <a:endParaRPr/>
                    </a:p>
                  </a:txBody>
                  <a:tcPr marT="91425" marB="91425" marR="91425" marL="91425"/>
                </a:tc>
              </a:tr>
              <a:tr h="3687725">
                <a:tc>
                  <a:txBody>
                    <a:bodyPr/>
                    <a:lstStyle/>
                    <a:p>
                      <a:pPr indent="0" lvl="0" marL="0" rtl="0" algn="l">
                        <a:spcBef>
                          <a:spcPts val="0"/>
                        </a:spcBef>
                        <a:spcAft>
                          <a:spcPts val="0"/>
                        </a:spcAft>
                        <a:buNone/>
                      </a:pPr>
                      <a:r>
                        <a:rPr lang="en"/>
                        <a:t>[type here]</a:t>
                      </a:r>
                      <a:endParaRPr/>
                    </a:p>
                  </a:txBody>
                  <a:tcPr marT="91425" marB="91425" marR="91425" marL="91425"/>
                </a:tc>
                <a:tc>
                  <a:txBody>
                    <a:bodyPr/>
                    <a:lstStyle/>
                    <a:p>
                      <a:pPr indent="0" lvl="0" marL="0" rtl="0" algn="l">
                        <a:spcBef>
                          <a:spcPts val="0"/>
                        </a:spcBef>
                        <a:spcAft>
                          <a:spcPts val="0"/>
                        </a:spcAft>
                        <a:buNone/>
                      </a:pPr>
                      <a:r>
                        <a:rPr lang="en"/>
                        <a:t>[type here]</a:t>
                      </a:r>
                      <a:endParaRPr/>
                    </a:p>
                  </a:txBody>
                  <a:tcPr marT="91425" marB="91425" marR="91425" marL="91425"/>
                </a:tc>
                <a:tc>
                  <a:txBody>
                    <a:bodyPr/>
                    <a:lstStyle/>
                    <a:p>
                      <a:pPr indent="0" lvl="0" marL="0" rtl="0" algn="l">
                        <a:spcBef>
                          <a:spcPts val="0"/>
                        </a:spcBef>
                        <a:spcAft>
                          <a:spcPts val="0"/>
                        </a:spcAft>
                        <a:buNone/>
                      </a:pPr>
                      <a:r>
                        <a:rPr lang="en"/>
                        <a:t>[type here]</a:t>
                      </a:r>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4"/>
          <p:cNvSpPr txBox="1"/>
          <p:nvPr>
            <p:ph type="title"/>
          </p:nvPr>
        </p:nvSpPr>
        <p:spPr>
          <a:xfrm>
            <a:off x="375775" y="1318650"/>
            <a:ext cx="3922200" cy="3495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AutoNum type="arabicPeriod"/>
            </a:pPr>
            <a:r>
              <a:rPr lang="en" sz="1200"/>
              <a:t>When a state passes a law contradicting a federal law, which law has supremacy? Where in the Constitution is this issue addressed?</a:t>
            </a:r>
            <a:endParaRPr sz="1200"/>
          </a:p>
          <a:p>
            <a:pPr indent="-304800" lvl="0" marL="457200" rtl="0" algn="l">
              <a:spcBef>
                <a:spcPts val="0"/>
              </a:spcBef>
              <a:spcAft>
                <a:spcPts val="0"/>
              </a:spcAft>
              <a:buSzPts val="1200"/>
              <a:buAutoNum type="arabicPeriod"/>
            </a:pPr>
            <a:r>
              <a:rPr lang="en" sz="1200"/>
              <a:t>Are there powers delegated to the federal government that you think should be left to the states? If so, why?</a:t>
            </a:r>
            <a:endParaRPr sz="1200"/>
          </a:p>
          <a:p>
            <a:pPr indent="-304800" lvl="0" marL="457200" rtl="0" algn="l">
              <a:spcBef>
                <a:spcPts val="0"/>
              </a:spcBef>
              <a:spcAft>
                <a:spcPts val="0"/>
              </a:spcAft>
              <a:buSzPts val="1200"/>
              <a:buAutoNum type="arabicPeriod"/>
            </a:pPr>
            <a:r>
              <a:rPr lang="en" sz="1200"/>
              <a:t>Are there powers reserved to the states that you think should be exercised by the federal government? If so, why?</a:t>
            </a:r>
            <a:endParaRPr sz="1200"/>
          </a:p>
          <a:p>
            <a:pPr indent="-304800" lvl="0" marL="457200" rtl="0" algn="l">
              <a:spcBef>
                <a:spcPts val="0"/>
              </a:spcBef>
              <a:spcAft>
                <a:spcPts val="0"/>
              </a:spcAft>
              <a:buSzPts val="1200"/>
              <a:buAutoNum type="arabicPeriod"/>
            </a:pPr>
            <a:r>
              <a:rPr lang="en" sz="1200"/>
              <a:t>Is a sharing of some powers between the federal and state governments an effective way to govern? Why or why not?</a:t>
            </a:r>
            <a:endParaRPr sz="1200"/>
          </a:p>
        </p:txBody>
      </p:sp>
      <p:sp>
        <p:nvSpPr>
          <p:cNvPr id="171" name="Google Shape;171;p24"/>
          <p:cNvSpPr txBox="1"/>
          <p:nvPr>
            <p:ph idx="2" type="body"/>
          </p:nvPr>
        </p:nvSpPr>
        <p:spPr>
          <a:xfrm>
            <a:off x="4649925" y="78600"/>
            <a:ext cx="4368900" cy="11475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answer to question 1 here]</a:t>
            </a:r>
            <a:endParaRPr/>
          </a:p>
        </p:txBody>
      </p:sp>
      <p:sp>
        <p:nvSpPr>
          <p:cNvPr id="172" name="Google Shape;172;p24"/>
          <p:cNvSpPr txBox="1"/>
          <p:nvPr>
            <p:ph idx="2" type="body"/>
          </p:nvPr>
        </p:nvSpPr>
        <p:spPr>
          <a:xfrm>
            <a:off x="4649925" y="1356475"/>
            <a:ext cx="4368900" cy="11475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answer to question 2 here]</a:t>
            </a:r>
            <a:endParaRPr/>
          </a:p>
        </p:txBody>
      </p:sp>
      <p:sp>
        <p:nvSpPr>
          <p:cNvPr id="173" name="Google Shape;173;p24"/>
          <p:cNvSpPr txBox="1"/>
          <p:nvPr>
            <p:ph idx="2" type="body"/>
          </p:nvPr>
        </p:nvSpPr>
        <p:spPr>
          <a:xfrm>
            <a:off x="4649925" y="2656350"/>
            <a:ext cx="4368900" cy="11475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answer to question 3  here]</a:t>
            </a:r>
            <a:endParaRPr/>
          </a:p>
        </p:txBody>
      </p:sp>
      <p:sp>
        <p:nvSpPr>
          <p:cNvPr id="174" name="Google Shape;174;p24"/>
          <p:cNvSpPr txBox="1"/>
          <p:nvPr>
            <p:ph idx="2" type="body"/>
          </p:nvPr>
        </p:nvSpPr>
        <p:spPr>
          <a:xfrm>
            <a:off x="4649925" y="3911050"/>
            <a:ext cx="4368900" cy="11475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[enter answer to question 4  here]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Analyzing the Necessary and Proper Clause and the Commerce Clause of the Constitution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ph type="title"/>
          </p:nvPr>
        </p:nvSpPr>
        <p:spPr>
          <a:xfrm>
            <a:off x="729450" y="1318650"/>
            <a:ext cx="37740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Rulings </a:t>
            </a:r>
            <a:endParaRPr/>
          </a:p>
        </p:txBody>
      </p:sp>
      <p:sp>
        <p:nvSpPr>
          <p:cNvPr id="185" name="Google Shape;185;p26"/>
          <p:cNvSpPr txBox="1"/>
          <p:nvPr>
            <p:ph idx="1" type="body"/>
          </p:nvPr>
        </p:nvSpPr>
        <p:spPr>
          <a:xfrm>
            <a:off x="469725" y="1853850"/>
            <a:ext cx="4033800" cy="277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choose two of the cases on the right to review.  After reading, you must provide analysis by answering the following questions:</a:t>
            </a:r>
            <a:endParaRPr/>
          </a:p>
          <a:p>
            <a:pPr indent="-311150" lvl="0" marL="457200" rtl="0" algn="l">
              <a:spcBef>
                <a:spcPts val="1600"/>
              </a:spcBef>
              <a:spcAft>
                <a:spcPts val="0"/>
              </a:spcAft>
              <a:buSzPts val="1300"/>
              <a:buAutoNum type="alphaLcParenR"/>
            </a:pPr>
            <a:r>
              <a:rPr lang="en"/>
              <a:t>The facts of the case, including the federal law or action that is at the center of this case.</a:t>
            </a:r>
            <a:endParaRPr/>
          </a:p>
          <a:p>
            <a:pPr indent="-311150" lvl="0" marL="457200" rtl="0" algn="l">
              <a:spcBef>
                <a:spcPts val="0"/>
              </a:spcBef>
              <a:spcAft>
                <a:spcPts val="0"/>
              </a:spcAft>
              <a:buSzPts val="1300"/>
              <a:buAutoNum type="alphaLcParenR"/>
            </a:pPr>
            <a:r>
              <a:rPr lang="en"/>
              <a:t>The central question of the case? (i.e. “The Supreme Court must decide if...”)</a:t>
            </a:r>
            <a:endParaRPr/>
          </a:p>
          <a:p>
            <a:pPr indent="-311150" lvl="0" marL="457200" rtl="0" algn="l">
              <a:spcBef>
                <a:spcPts val="0"/>
              </a:spcBef>
              <a:spcAft>
                <a:spcPts val="0"/>
              </a:spcAft>
              <a:buSzPts val="1300"/>
              <a:buAutoNum type="alphaLcParenR"/>
            </a:pPr>
            <a:r>
              <a:rPr lang="en"/>
              <a:t>The ruling of the Court.</a:t>
            </a:r>
            <a:endParaRPr/>
          </a:p>
          <a:p>
            <a:pPr indent="-311150" lvl="0" marL="457200" rtl="0" algn="l">
              <a:spcBef>
                <a:spcPts val="0"/>
              </a:spcBef>
              <a:spcAft>
                <a:spcPts val="0"/>
              </a:spcAft>
              <a:buSzPts val="1300"/>
              <a:buAutoNum type="alphaLcParenR"/>
            </a:pPr>
            <a:r>
              <a:rPr lang="en"/>
              <a:t>How the text of the Constitution was interpreted to support the Court’s ruling.</a:t>
            </a:r>
            <a:endParaRPr/>
          </a:p>
        </p:txBody>
      </p:sp>
      <p:sp>
        <p:nvSpPr>
          <p:cNvPr id="186" name="Google Shape;186;p26"/>
          <p:cNvSpPr txBox="1"/>
          <p:nvPr>
            <p:ph idx="1" type="body"/>
          </p:nvPr>
        </p:nvSpPr>
        <p:spPr>
          <a:xfrm>
            <a:off x="4572000" y="1318650"/>
            <a:ext cx="4264500" cy="3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Necessary and Proper Clause</a:t>
            </a:r>
            <a:endParaRPr u="sng"/>
          </a:p>
          <a:p>
            <a:pPr indent="0" lvl="0" marL="0" rtl="0" algn="l">
              <a:lnSpc>
                <a:spcPct val="100000"/>
              </a:lnSpc>
              <a:spcBef>
                <a:spcPts val="1600"/>
              </a:spcBef>
              <a:spcAft>
                <a:spcPts val="0"/>
              </a:spcAft>
              <a:buNone/>
            </a:pPr>
            <a:r>
              <a:rPr lang="en"/>
              <a:t>McCulloch v. Maryland (1819) 		</a:t>
            </a:r>
            <a:r>
              <a:rPr lang="en" u="sng">
                <a:solidFill>
                  <a:schemeClr val="hlink"/>
                </a:solidFill>
                <a:hlinkClick r:id="rId3"/>
              </a:rPr>
              <a:t>Full Text</a:t>
            </a:r>
            <a:r>
              <a:rPr lang="en"/>
              <a:t> </a:t>
            </a:r>
            <a:r>
              <a:rPr lang="en" u="sng">
                <a:solidFill>
                  <a:schemeClr val="hlink"/>
                </a:solidFill>
                <a:hlinkClick r:id="rId4"/>
              </a:rPr>
              <a:t>Summary </a:t>
            </a:r>
            <a:r>
              <a:rPr lang="en"/>
              <a:t>U.S. v. Comstock (2010) 			</a:t>
            </a:r>
            <a:r>
              <a:rPr lang="en" u="sng">
                <a:solidFill>
                  <a:schemeClr val="hlink"/>
                </a:solidFill>
                <a:hlinkClick r:id="rId5"/>
              </a:rPr>
              <a:t>Full Text</a:t>
            </a:r>
            <a:r>
              <a:rPr lang="en"/>
              <a:t> </a:t>
            </a:r>
            <a:r>
              <a:rPr lang="en" u="sng">
                <a:solidFill>
                  <a:schemeClr val="hlink"/>
                </a:solidFill>
                <a:hlinkClick r:id="rId6"/>
              </a:rPr>
              <a:t>Summary</a:t>
            </a:r>
            <a:endParaRPr/>
          </a:p>
          <a:p>
            <a:pPr indent="0" lvl="0" marL="0" rtl="0" algn="l">
              <a:lnSpc>
                <a:spcPct val="100000"/>
              </a:lnSpc>
              <a:spcBef>
                <a:spcPts val="1600"/>
              </a:spcBef>
              <a:spcAft>
                <a:spcPts val="0"/>
              </a:spcAft>
              <a:buNone/>
            </a:pPr>
            <a:r>
              <a:rPr lang="en" u="sng"/>
              <a:t>Commerce Clause</a:t>
            </a:r>
            <a:endParaRPr u="sng"/>
          </a:p>
          <a:p>
            <a:pPr indent="0" lvl="0" marL="0" rtl="0" algn="l">
              <a:lnSpc>
                <a:spcPct val="100000"/>
              </a:lnSpc>
              <a:spcBef>
                <a:spcPts val="1600"/>
              </a:spcBef>
              <a:spcAft>
                <a:spcPts val="1600"/>
              </a:spcAft>
              <a:buNone/>
            </a:pPr>
            <a:r>
              <a:rPr lang="en"/>
              <a:t>Gibbons v. Ogden (1824)	 		</a:t>
            </a:r>
            <a:r>
              <a:rPr lang="en" u="sng">
                <a:solidFill>
                  <a:schemeClr val="hlink"/>
                </a:solidFill>
                <a:hlinkClick r:id="rId7"/>
              </a:rPr>
              <a:t>Full Text</a:t>
            </a:r>
            <a:r>
              <a:rPr lang="en"/>
              <a:t> </a:t>
            </a:r>
            <a:r>
              <a:rPr lang="en" u="sng">
                <a:solidFill>
                  <a:schemeClr val="hlink"/>
                </a:solidFill>
                <a:hlinkClick r:id="rId8"/>
              </a:rPr>
              <a:t>Summary </a:t>
            </a:r>
            <a:r>
              <a:rPr lang="en"/>
              <a:t>        Swift v. U.S. (1905) 				</a:t>
            </a:r>
            <a:r>
              <a:rPr lang="en" u="sng">
                <a:solidFill>
                  <a:schemeClr val="hlink"/>
                </a:solidFill>
                <a:hlinkClick r:id="rId9"/>
              </a:rPr>
              <a:t>Full Text</a:t>
            </a:r>
            <a:r>
              <a:rPr lang="en"/>
              <a:t> </a:t>
            </a:r>
            <a:r>
              <a:rPr lang="en" u="sng">
                <a:solidFill>
                  <a:schemeClr val="hlink"/>
                </a:solidFill>
                <a:hlinkClick r:id="rId10"/>
              </a:rPr>
              <a:t>Summary </a:t>
            </a:r>
            <a:r>
              <a:rPr lang="en"/>
              <a:t>  Schechter Poultry Corp. v. U.S. (1935) 	</a:t>
            </a:r>
            <a:r>
              <a:rPr lang="en" u="sng">
                <a:solidFill>
                  <a:schemeClr val="hlink"/>
                </a:solidFill>
                <a:hlinkClick r:id="rId11"/>
              </a:rPr>
              <a:t>Full Text</a:t>
            </a:r>
            <a:r>
              <a:rPr lang="en"/>
              <a:t> </a:t>
            </a:r>
            <a:r>
              <a:rPr lang="en" u="sng">
                <a:solidFill>
                  <a:schemeClr val="hlink"/>
                </a:solidFill>
                <a:hlinkClick r:id="rId12"/>
              </a:rPr>
              <a:t>Summary </a:t>
            </a:r>
            <a:r>
              <a:rPr lang="en"/>
              <a:t>NLRB v. Jones (1937)			</a:t>
            </a:r>
            <a:r>
              <a:rPr lang="en" u="sng">
                <a:solidFill>
                  <a:schemeClr val="hlink"/>
                </a:solidFill>
                <a:hlinkClick r:id="rId13"/>
              </a:rPr>
              <a:t>Full Text</a:t>
            </a:r>
            <a:r>
              <a:rPr lang="en"/>
              <a:t> </a:t>
            </a:r>
            <a:r>
              <a:rPr lang="en" u="sng">
                <a:solidFill>
                  <a:schemeClr val="hlink"/>
                </a:solidFill>
                <a:hlinkClick r:id="rId14"/>
              </a:rPr>
              <a:t>Summary </a:t>
            </a:r>
            <a:r>
              <a:rPr lang="en"/>
              <a:t>Wickard v. Filburn (1942) 		</a:t>
            </a:r>
            <a:r>
              <a:rPr lang="en" u="sng">
                <a:solidFill>
                  <a:schemeClr val="hlink"/>
                </a:solidFill>
                <a:hlinkClick r:id="rId15"/>
              </a:rPr>
              <a:t>Full Text</a:t>
            </a:r>
            <a:r>
              <a:rPr lang="en"/>
              <a:t> </a:t>
            </a:r>
            <a:r>
              <a:rPr lang="en" u="sng">
                <a:solidFill>
                  <a:schemeClr val="hlink"/>
                </a:solidFill>
                <a:hlinkClick r:id="rId16"/>
              </a:rPr>
              <a:t>Summary </a:t>
            </a:r>
            <a:r>
              <a:rPr lang="en"/>
              <a:t>U.S. v. Lopez (1995) 			</a:t>
            </a:r>
            <a:r>
              <a:rPr lang="en" u="sng">
                <a:solidFill>
                  <a:schemeClr val="hlink"/>
                </a:solidFill>
                <a:hlinkClick r:id="rId17"/>
              </a:rPr>
              <a:t>Full Text</a:t>
            </a:r>
            <a:r>
              <a:rPr lang="en"/>
              <a:t> </a:t>
            </a:r>
            <a:r>
              <a:rPr lang="en" u="sng">
                <a:solidFill>
                  <a:schemeClr val="hlink"/>
                </a:solidFill>
                <a:hlinkClick r:id="rId18"/>
              </a:rPr>
              <a:t>Summary </a:t>
            </a:r>
            <a:r>
              <a:rPr lang="en"/>
              <a:t>U.S. v. Morrison (2000) 			</a:t>
            </a:r>
            <a:r>
              <a:rPr lang="en" u="sng">
                <a:solidFill>
                  <a:schemeClr val="hlink"/>
                </a:solidFill>
                <a:hlinkClick r:id="rId19"/>
              </a:rPr>
              <a:t>Full Text</a:t>
            </a:r>
            <a:r>
              <a:rPr lang="en"/>
              <a:t> </a:t>
            </a:r>
            <a:r>
              <a:rPr lang="en" u="sng">
                <a:solidFill>
                  <a:schemeClr val="hlink"/>
                </a:solidFill>
                <a:hlinkClick r:id="rId20"/>
              </a:rPr>
              <a:t>Summary </a:t>
            </a:r>
            <a:r>
              <a:rPr lang="en"/>
              <a:t>Affordable Care Act cases (2012) 	</a:t>
            </a:r>
            <a:r>
              <a:rPr lang="en" u="sng">
                <a:solidFill>
                  <a:schemeClr val="hlink"/>
                </a:solidFill>
                <a:hlinkClick r:id="rId21"/>
              </a:rPr>
              <a:t>Full Text</a:t>
            </a:r>
            <a:r>
              <a:rPr lang="en"/>
              <a:t> </a:t>
            </a:r>
            <a:r>
              <a:rPr lang="en" u="sng">
                <a:solidFill>
                  <a:schemeClr val="hlink"/>
                </a:solidFill>
                <a:hlinkClick r:id="rId22"/>
              </a:rPr>
              <a:t>Summary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7"/>
          <p:cNvSpPr txBox="1"/>
          <p:nvPr>
            <p:ph idx="1" type="body"/>
          </p:nvPr>
        </p:nvSpPr>
        <p:spPr>
          <a:xfrm>
            <a:off x="724950" y="4157074"/>
            <a:ext cx="7697400" cy="675900"/>
          </a:xfrm>
          <a:prstGeom prst="rect">
            <a:avLst/>
          </a:prstGeom>
        </p:spPr>
        <p:txBody>
          <a:bodyPr anchorCtr="0" anchor="ctr" bIns="91425" lIns="91425" spcFirstLastPara="1" rIns="91425" wrap="square" tIns="91425">
            <a:noAutofit/>
          </a:bodyPr>
          <a:lstStyle/>
          <a:p>
            <a:pPr indent="-311150" lvl="0" marL="457200" rtl="0" algn="l">
              <a:lnSpc>
                <a:spcPct val="115000"/>
              </a:lnSpc>
              <a:spcBef>
                <a:spcPts val="0"/>
              </a:spcBef>
              <a:spcAft>
                <a:spcPts val="0"/>
              </a:spcAft>
              <a:buSzPts val="1300"/>
              <a:buAutoNum type="alphaLcParenR"/>
            </a:pPr>
            <a:r>
              <a:rPr lang="en"/>
              <a:t>Which case did you choose for the </a:t>
            </a:r>
            <a:r>
              <a:rPr i="1" lang="en"/>
              <a:t>Necessary and Proper Clause </a:t>
            </a:r>
            <a:r>
              <a:rPr lang="en"/>
              <a:t>and what are the </a:t>
            </a:r>
            <a:r>
              <a:rPr lang="en"/>
              <a:t> facts of the case, including the federal law or action that is at the center of this case.</a:t>
            </a:r>
            <a:endParaRPr/>
          </a:p>
        </p:txBody>
      </p:sp>
      <p:sp>
        <p:nvSpPr>
          <p:cNvPr id="192" name="Google Shape;192;p27"/>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a:t>b) What is the</a:t>
            </a:r>
            <a:r>
              <a:rPr lang="en"/>
              <a:t> central question of the case? (i.e. “The Supreme Court must decide if...”)</a:t>
            </a:r>
            <a:endParaRPr/>
          </a:p>
        </p:txBody>
      </p:sp>
      <p:sp>
        <p:nvSpPr>
          <p:cNvPr id="198" name="Google Shape;198;p28"/>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a:t>c) What was t</a:t>
            </a:r>
            <a:r>
              <a:rPr lang="en"/>
              <a:t>he ruling of the Court.</a:t>
            </a:r>
            <a:endParaRPr/>
          </a:p>
        </p:txBody>
      </p:sp>
      <p:sp>
        <p:nvSpPr>
          <p:cNvPr id="204" name="Google Shape;204;p29"/>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a:t>d) </a:t>
            </a:r>
            <a:r>
              <a:rPr lang="en"/>
              <a:t>How was the text of the Constitution interpreted to support the Court’s ruling.</a:t>
            </a:r>
            <a:endParaRPr/>
          </a:p>
        </p:txBody>
      </p:sp>
      <p:sp>
        <p:nvSpPr>
          <p:cNvPr id="210" name="Google Shape;210;p30"/>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1"/>
          <p:cNvSpPr txBox="1"/>
          <p:nvPr>
            <p:ph idx="1" type="body"/>
          </p:nvPr>
        </p:nvSpPr>
        <p:spPr>
          <a:xfrm>
            <a:off x="724950" y="4157074"/>
            <a:ext cx="7697400" cy="675900"/>
          </a:xfrm>
          <a:prstGeom prst="rect">
            <a:avLst/>
          </a:prstGeom>
        </p:spPr>
        <p:txBody>
          <a:bodyPr anchorCtr="0" anchor="ctr" bIns="91425" lIns="91425" spcFirstLastPara="1" rIns="91425" wrap="square" tIns="91425">
            <a:noAutofit/>
          </a:bodyPr>
          <a:lstStyle/>
          <a:p>
            <a:pPr indent="-311150" lvl="0" marL="457200" rtl="0" algn="l">
              <a:lnSpc>
                <a:spcPct val="115000"/>
              </a:lnSpc>
              <a:spcBef>
                <a:spcPts val="0"/>
              </a:spcBef>
              <a:spcAft>
                <a:spcPts val="0"/>
              </a:spcAft>
              <a:buSzPts val="1300"/>
              <a:buAutoNum type="alphaLcParenR"/>
            </a:pPr>
            <a:r>
              <a:rPr lang="en"/>
              <a:t>Which case did you choose to for the </a:t>
            </a:r>
            <a:r>
              <a:rPr i="1" lang="en"/>
              <a:t>Commerce </a:t>
            </a:r>
            <a:r>
              <a:rPr i="1" lang="en"/>
              <a:t>Clause </a:t>
            </a:r>
            <a:r>
              <a:rPr lang="en"/>
              <a:t>and what are the  facts of the case, including the federal law or action that is at the center of this case.</a:t>
            </a:r>
            <a:endParaRPr/>
          </a:p>
        </p:txBody>
      </p:sp>
      <p:sp>
        <p:nvSpPr>
          <p:cNvPr id="216" name="Google Shape;216;p31"/>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a:t>b) What is the central question of the case? (i.e. “The Supreme Court must decide if...”)</a:t>
            </a:r>
            <a:endParaRPr/>
          </a:p>
        </p:txBody>
      </p:sp>
      <p:sp>
        <p:nvSpPr>
          <p:cNvPr id="222" name="Google Shape;222;p32"/>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3"/>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a:t>c) What was the ruling of the Court.</a:t>
            </a:r>
            <a:endParaRPr/>
          </a:p>
        </p:txBody>
      </p:sp>
      <p:sp>
        <p:nvSpPr>
          <p:cNvPr id="228" name="Google Shape;228;p33"/>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4"/>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a:t>d) How was the text of the Constitution interpreted to support the Court’s ruling.</a:t>
            </a:r>
            <a:endParaRPr/>
          </a:p>
        </p:txBody>
      </p:sp>
      <p:sp>
        <p:nvSpPr>
          <p:cNvPr id="234" name="Google Shape;234;p34"/>
          <p:cNvSpPr txBox="1"/>
          <p:nvPr/>
        </p:nvSpPr>
        <p:spPr>
          <a:xfrm>
            <a:off x="516700" y="164400"/>
            <a:ext cx="8032200" cy="382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5"/>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Voting Rights and the Constitution</a:t>
            </a:r>
            <a:endParaRPr/>
          </a:p>
        </p:txBody>
      </p:sp>
      <p:sp>
        <p:nvSpPr>
          <p:cNvPr id="240" name="Google Shape;240;p35"/>
          <p:cNvSpPr txBox="1"/>
          <p:nvPr/>
        </p:nvSpPr>
        <p:spPr>
          <a:xfrm>
            <a:off x="1714500" y="3170650"/>
            <a:ext cx="6670200" cy="15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FFFFFF"/>
                </a:solidFill>
                <a:latin typeface="Lato"/>
                <a:ea typeface="Lato"/>
                <a:cs typeface="Lato"/>
                <a:sym typeface="Lato"/>
              </a:rPr>
              <a:t>To start, on the following slide please complete the graphic organizer to develop a definition of </a:t>
            </a:r>
            <a:r>
              <a:rPr i="1" lang="en" sz="1700">
                <a:solidFill>
                  <a:srgbClr val="FFFFFF"/>
                </a:solidFill>
                <a:latin typeface="Lato"/>
                <a:ea typeface="Lato"/>
                <a:cs typeface="Lato"/>
                <a:sym typeface="Lato"/>
              </a:rPr>
              <a:t>voting</a:t>
            </a:r>
            <a:r>
              <a:rPr lang="en" sz="1700">
                <a:solidFill>
                  <a:srgbClr val="FFFFFF"/>
                </a:solidFill>
                <a:latin typeface="Lato"/>
                <a:ea typeface="Lato"/>
                <a:cs typeface="Lato"/>
                <a:sym typeface="Lato"/>
              </a:rPr>
              <a:t>.</a:t>
            </a:r>
            <a:endParaRPr sz="1700">
              <a:solidFill>
                <a:srgbClr val="FFFFFF"/>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44" name="Shape 244"/>
        <p:cNvGrpSpPr/>
        <p:nvPr/>
      </p:nvGrpSpPr>
      <p:grpSpPr>
        <a:xfrm>
          <a:off x="0" y="0"/>
          <a:ext cx="0" cy="0"/>
          <a:chOff x="0" y="0"/>
          <a:chExt cx="0" cy="0"/>
        </a:xfrm>
      </p:grpSpPr>
      <p:sp>
        <p:nvSpPr>
          <p:cNvPr id="245" name="Google Shape;245;p36"/>
          <p:cNvSpPr/>
          <p:nvPr/>
        </p:nvSpPr>
        <p:spPr>
          <a:xfrm>
            <a:off x="46975" y="117425"/>
            <a:ext cx="8995200" cy="4932300"/>
          </a:xfrm>
          <a:prstGeom prst="roundRect">
            <a:avLst>
              <a:gd fmla="val 16667" name="adj"/>
            </a:avLst>
          </a:prstGeom>
          <a:solidFill>
            <a:schemeClr val="lt2"/>
          </a:solidFill>
          <a:ln cap="flat" cmpd="sng" w="762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6" name="Google Shape;246;p36"/>
          <p:cNvCxnSpPr>
            <a:stCxn id="245" idx="1"/>
            <a:endCxn id="245" idx="3"/>
          </p:cNvCxnSpPr>
          <p:nvPr/>
        </p:nvCxnSpPr>
        <p:spPr>
          <a:xfrm>
            <a:off x="46975" y="2583575"/>
            <a:ext cx="8995200" cy="0"/>
          </a:xfrm>
          <a:prstGeom prst="straightConnector1">
            <a:avLst/>
          </a:prstGeom>
          <a:noFill/>
          <a:ln cap="flat" cmpd="sng" w="114300">
            <a:solidFill>
              <a:schemeClr val="dk1"/>
            </a:solidFill>
            <a:prstDash val="solid"/>
            <a:round/>
            <a:headEnd len="med" w="med" type="none"/>
            <a:tailEnd len="med" w="med" type="none"/>
          </a:ln>
        </p:spPr>
      </p:cxnSp>
      <p:cxnSp>
        <p:nvCxnSpPr>
          <p:cNvPr id="247" name="Google Shape;247;p36"/>
          <p:cNvCxnSpPr>
            <a:stCxn id="245" idx="0"/>
            <a:endCxn id="245" idx="2"/>
          </p:cNvCxnSpPr>
          <p:nvPr/>
        </p:nvCxnSpPr>
        <p:spPr>
          <a:xfrm>
            <a:off x="4544575" y="117425"/>
            <a:ext cx="0" cy="4932300"/>
          </a:xfrm>
          <a:prstGeom prst="straightConnector1">
            <a:avLst/>
          </a:prstGeom>
          <a:noFill/>
          <a:ln cap="flat" cmpd="sng" w="114300">
            <a:solidFill>
              <a:schemeClr val="dk1"/>
            </a:solidFill>
            <a:prstDash val="solid"/>
            <a:round/>
            <a:headEnd len="med" w="med" type="none"/>
            <a:tailEnd len="med" w="med" type="none"/>
          </a:ln>
        </p:spPr>
      </p:cxnSp>
      <p:sp>
        <p:nvSpPr>
          <p:cNvPr id="248" name="Google Shape;248;p36"/>
          <p:cNvSpPr/>
          <p:nvPr/>
        </p:nvSpPr>
        <p:spPr>
          <a:xfrm>
            <a:off x="3526825" y="2102025"/>
            <a:ext cx="2184300" cy="986400"/>
          </a:xfrm>
          <a:prstGeom prst="roundRect">
            <a:avLst>
              <a:gd fmla="val 16667" name="adj"/>
            </a:avLst>
          </a:prstGeom>
          <a:solidFill>
            <a:srgbClr val="FFFFFF"/>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6"/>
          <p:cNvSpPr txBox="1"/>
          <p:nvPr/>
        </p:nvSpPr>
        <p:spPr>
          <a:xfrm>
            <a:off x="3663875" y="2207700"/>
            <a:ext cx="1926000" cy="7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accent5"/>
                </a:solidFill>
                <a:latin typeface="Lato"/>
                <a:ea typeface="Lato"/>
                <a:cs typeface="Lato"/>
                <a:sym typeface="Lato"/>
              </a:rPr>
              <a:t>Voting</a:t>
            </a:r>
            <a:endParaRPr sz="2400">
              <a:solidFill>
                <a:schemeClr val="accent5"/>
              </a:solidFill>
              <a:latin typeface="Lato"/>
              <a:ea typeface="Lato"/>
              <a:cs typeface="Lato"/>
              <a:sym typeface="Lato"/>
            </a:endParaRPr>
          </a:p>
        </p:txBody>
      </p:sp>
      <p:sp>
        <p:nvSpPr>
          <p:cNvPr id="250" name="Google Shape;250;p36"/>
          <p:cNvSpPr txBox="1"/>
          <p:nvPr/>
        </p:nvSpPr>
        <p:spPr>
          <a:xfrm>
            <a:off x="2419100" y="21020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Lato"/>
                <a:ea typeface="Lato"/>
                <a:cs typeface="Lato"/>
                <a:sym typeface="Lato"/>
              </a:rPr>
              <a:t>Definition</a:t>
            </a:r>
            <a:endParaRPr>
              <a:latin typeface="Lato"/>
              <a:ea typeface="Lato"/>
              <a:cs typeface="Lato"/>
              <a:sym typeface="Lato"/>
            </a:endParaRPr>
          </a:p>
        </p:txBody>
      </p:sp>
      <p:sp>
        <p:nvSpPr>
          <p:cNvPr id="251" name="Google Shape;251;p36"/>
          <p:cNvSpPr txBox="1"/>
          <p:nvPr/>
        </p:nvSpPr>
        <p:spPr>
          <a:xfrm>
            <a:off x="5806325" y="21020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Characteristics</a:t>
            </a:r>
            <a:endParaRPr>
              <a:latin typeface="Lato"/>
              <a:ea typeface="Lato"/>
              <a:cs typeface="Lato"/>
              <a:sym typeface="Lato"/>
            </a:endParaRPr>
          </a:p>
        </p:txBody>
      </p:sp>
      <p:sp>
        <p:nvSpPr>
          <p:cNvPr id="252" name="Google Shape;252;p36"/>
          <p:cNvSpPr txBox="1"/>
          <p:nvPr/>
        </p:nvSpPr>
        <p:spPr>
          <a:xfrm>
            <a:off x="2419025" y="2635425"/>
            <a:ext cx="10101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Lato"/>
                <a:ea typeface="Lato"/>
                <a:cs typeface="Lato"/>
                <a:sym typeface="Lato"/>
              </a:rPr>
              <a:t>Examples</a:t>
            </a:r>
            <a:endParaRPr>
              <a:latin typeface="Lato"/>
              <a:ea typeface="Lato"/>
              <a:cs typeface="Lato"/>
              <a:sym typeface="Lato"/>
            </a:endParaRPr>
          </a:p>
        </p:txBody>
      </p:sp>
      <p:sp>
        <p:nvSpPr>
          <p:cNvPr id="253" name="Google Shape;253;p36"/>
          <p:cNvSpPr txBox="1"/>
          <p:nvPr/>
        </p:nvSpPr>
        <p:spPr>
          <a:xfrm>
            <a:off x="5787325" y="2671125"/>
            <a:ext cx="1432800" cy="3405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Non-examples</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254" name="Google Shape;254;p36"/>
          <p:cNvSpPr txBox="1"/>
          <p:nvPr/>
        </p:nvSpPr>
        <p:spPr>
          <a:xfrm>
            <a:off x="4697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255" name="Google Shape;255;p36"/>
          <p:cNvSpPr txBox="1"/>
          <p:nvPr/>
        </p:nvSpPr>
        <p:spPr>
          <a:xfrm>
            <a:off x="46738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256" name="Google Shape;256;p36"/>
          <p:cNvSpPr txBox="1"/>
          <p:nvPr/>
        </p:nvSpPr>
        <p:spPr>
          <a:xfrm>
            <a:off x="469725" y="319425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
        <p:nvSpPr>
          <p:cNvPr id="257" name="Google Shape;257;p36"/>
          <p:cNvSpPr txBox="1"/>
          <p:nvPr/>
        </p:nvSpPr>
        <p:spPr>
          <a:xfrm>
            <a:off x="4673825" y="328800"/>
            <a:ext cx="3945600" cy="16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[type here]</a:t>
            </a:r>
            <a:endParaRPr>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7"/>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Precious Right</a:t>
            </a:r>
            <a:endParaRPr/>
          </a:p>
        </p:txBody>
      </p:sp>
      <p:sp>
        <p:nvSpPr>
          <p:cNvPr id="263" name="Google Shape;263;p37"/>
          <p:cNvSpPr txBox="1"/>
          <p:nvPr>
            <p:ph idx="1" type="subTitle"/>
          </p:nvPr>
        </p:nvSpPr>
        <p:spPr>
          <a:xfrm>
            <a:off x="399275" y="1925050"/>
            <a:ext cx="3626700" cy="302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000"/>
              <a:t>H</a:t>
            </a:r>
            <a:r>
              <a:rPr i="1" lang="en" sz="2000"/>
              <a:t>ow do the federal government and states share power over voting and election laws?</a:t>
            </a:r>
            <a:endParaRPr i="1" sz="2000"/>
          </a:p>
          <a:p>
            <a:pPr indent="0" lvl="0" marL="0" rtl="0" algn="l">
              <a:spcBef>
                <a:spcPts val="0"/>
              </a:spcBef>
              <a:spcAft>
                <a:spcPts val="0"/>
              </a:spcAft>
              <a:buNone/>
            </a:pPr>
            <a:r>
              <a:t/>
            </a:r>
            <a:endParaRPr i="1" sz="2000"/>
          </a:p>
          <a:p>
            <a:pPr indent="0" lvl="0" marL="0" rtl="0" algn="l">
              <a:spcBef>
                <a:spcPts val="0"/>
              </a:spcBef>
              <a:spcAft>
                <a:spcPts val="0"/>
              </a:spcAft>
              <a:buNone/>
            </a:pPr>
            <a:r>
              <a:rPr i="1" lang="en" sz="2000"/>
              <a:t>How did the Voting Rights Act of 1965 improve access to voting for min</a:t>
            </a:r>
            <a:r>
              <a:rPr i="1" lang="en" sz="2000"/>
              <a:t>orities in the United States?</a:t>
            </a:r>
            <a:endParaRPr i="1" sz="2000"/>
          </a:p>
        </p:txBody>
      </p:sp>
      <p:sp>
        <p:nvSpPr>
          <p:cNvPr id="264" name="Google Shape;264;p37"/>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Swarthmore Professor Carol Nackenoff surveys the 100-plus-year expansion of voting rights, and probes more recent case law to determine whether voting is a fundamental right protected by the Constitution." id="265" name="Google Shape;265;p37" title="Constitutionally Speaking - A Precious Right">
            <a:hlinkClick r:id="rId3"/>
          </p:cNvPr>
          <p:cNvPicPr preferRelativeResize="0"/>
          <p:nvPr/>
        </p:nvPicPr>
        <p:blipFill>
          <a:blip r:embed="rId4">
            <a:alphaModFix/>
          </a:blip>
          <a:stretch>
            <a:fillRect/>
          </a:stretch>
        </p:blipFill>
        <p:spPr>
          <a:xfrm>
            <a:off x="4575425" y="857250"/>
            <a:ext cx="4572000" cy="3429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8"/>
          <p:cNvSpPr txBox="1"/>
          <p:nvPr>
            <p:ph type="title"/>
          </p:nvPr>
        </p:nvSpPr>
        <p:spPr>
          <a:xfrm>
            <a:off x="729450" y="1318650"/>
            <a:ext cx="52830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and Voting Rights</a:t>
            </a:r>
            <a:endParaRPr/>
          </a:p>
        </p:txBody>
      </p:sp>
      <p:sp>
        <p:nvSpPr>
          <p:cNvPr id="271" name="Google Shape;271;p38"/>
          <p:cNvSpPr txBox="1"/>
          <p:nvPr>
            <p:ph idx="1" type="body"/>
          </p:nvPr>
        </p:nvSpPr>
        <p:spPr>
          <a:xfrm>
            <a:off x="469725" y="1853850"/>
            <a:ext cx="4033800" cy="2772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Please review  the cases on the right.  These cases help us trace the evolution of voting rights in America over the past 50 years.  After you have reviewed the cases, use the following slides to analyze that evolution.</a:t>
            </a:r>
            <a:endParaRPr/>
          </a:p>
        </p:txBody>
      </p:sp>
      <p:sp>
        <p:nvSpPr>
          <p:cNvPr id="272" name="Google Shape;272;p38"/>
          <p:cNvSpPr txBox="1"/>
          <p:nvPr>
            <p:ph idx="1" type="body"/>
          </p:nvPr>
        </p:nvSpPr>
        <p:spPr>
          <a:xfrm>
            <a:off x="4572000" y="1853850"/>
            <a:ext cx="4264500" cy="294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Harper v. Virginia Board of Elections (1966)			</a:t>
            </a:r>
            <a:r>
              <a:rPr lang="en" u="sng">
                <a:solidFill>
                  <a:schemeClr val="hlink"/>
                </a:solidFill>
                <a:hlinkClick r:id="rId3"/>
              </a:rPr>
              <a:t>Full Text</a:t>
            </a:r>
            <a:r>
              <a:rPr lang="en"/>
              <a:t> 	</a:t>
            </a:r>
            <a:r>
              <a:rPr lang="en" u="sng">
                <a:solidFill>
                  <a:schemeClr val="hlink"/>
                </a:solidFill>
                <a:hlinkClick r:id="rId4"/>
              </a:rPr>
              <a:t>Summary</a:t>
            </a:r>
            <a:endParaRPr/>
          </a:p>
          <a:p>
            <a:pPr indent="0" lvl="0" marL="0" rtl="0" algn="l">
              <a:spcBef>
                <a:spcPts val="1600"/>
              </a:spcBef>
              <a:spcAft>
                <a:spcPts val="0"/>
              </a:spcAft>
              <a:buNone/>
            </a:pPr>
            <a:r>
              <a:rPr lang="en"/>
              <a:t>Bush v. Gore (2000)						</a:t>
            </a:r>
            <a:r>
              <a:rPr lang="en" u="sng">
                <a:solidFill>
                  <a:schemeClr val="hlink"/>
                </a:solidFill>
                <a:hlinkClick r:id="rId5"/>
              </a:rPr>
              <a:t>Full Text</a:t>
            </a:r>
            <a:r>
              <a:rPr lang="en"/>
              <a:t> 	</a:t>
            </a:r>
            <a:r>
              <a:rPr lang="en" u="sng">
                <a:solidFill>
                  <a:schemeClr val="hlink"/>
                </a:solidFill>
                <a:hlinkClick r:id="rId6"/>
              </a:rPr>
              <a:t>Summary</a:t>
            </a:r>
            <a:endParaRPr/>
          </a:p>
          <a:p>
            <a:pPr indent="0" lvl="0" marL="0" rtl="0" algn="l">
              <a:spcBef>
                <a:spcPts val="1600"/>
              </a:spcBef>
              <a:spcAft>
                <a:spcPts val="0"/>
              </a:spcAft>
              <a:buNone/>
            </a:pPr>
            <a:r>
              <a:rPr lang="en"/>
              <a:t>Crawford v. Marion County Election Board (2008)		</a:t>
            </a:r>
            <a:r>
              <a:rPr lang="en" u="sng">
                <a:solidFill>
                  <a:schemeClr val="hlink"/>
                </a:solidFill>
                <a:hlinkClick r:id="rId7"/>
              </a:rPr>
              <a:t>Full Text</a:t>
            </a:r>
            <a:r>
              <a:rPr lang="en"/>
              <a:t> 	</a:t>
            </a:r>
            <a:r>
              <a:rPr lang="en" u="sng">
                <a:solidFill>
                  <a:schemeClr val="hlink"/>
                </a:solidFill>
                <a:hlinkClick r:id="rId8"/>
              </a:rPr>
              <a:t>Summary</a:t>
            </a:r>
            <a:endParaRPr/>
          </a:p>
          <a:p>
            <a:pPr indent="0" lvl="0" marL="0" rtl="0" algn="l">
              <a:spcBef>
                <a:spcPts val="1600"/>
              </a:spcBef>
              <a:spcAft>
                <a:spcPts val="1600"/>
              </a:spcAft>
              <a:buNone/>
            </a:pPr>
            <a:r>
              <a:rPr lang="en"/>
              <a:t>Shelby County v. Holder (2013)					</a:t>
            </a:r>
            <a:r>
              <a:rPr lang="en" u="sng">
                <a:solidFill>
                  <a:schemeClr val="hlink"/>
                </a:solidFill>
                <a:hlinkClick r:id="rId9"/>
              </a:rPr>
              <a:t>Full Text</a:t>
            </a:r>
            <a:r>
              <a:rPr lang="en"/>
              <a:t> 	</a:t>
            </a:r>
            <a:r>
              <a:rPr lang="en" u="sng">
                <a:solidFill>
                  <a:schemeClr val="hlink"/>
                </a:solidFill>
                <a:hlinkClick r:id="rId10"/>
              </a:rPr>
              <a:t>Summary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9"/>
          <p:cNvSpPr txBox="1"/>
          <p:nvPr>
            <p:ph idx="1" type="body"/>
          </p:nvPr>
        </p:nvSpPr>
        <p:spPr>
          <a:xfrm>
            <a:off x="352300" y="4372550"/>
            <a:ext cx="84081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400">
                <a:solidFill>
                  <a:srgbClr val="000000"/>
                </a:solidFill>
              </a:rPr>
              <a:t>What significant changes to voting rights in the United States have occurred in the last 50 years?</a:t>
            </a:r>
            <a:endParaRPr sz="1400">
              <a:solidFill>
                <a:srgbClr val="000000"/>
              </a:solidFill>
            </a:endParaRPr>
          </a:p>
        </p:txBody>
      </p:sp>
      <p:sp>
        <p:nvSpPr>
          <p:cNvPr id="278" name="Google Shape;278;p39"/>
          <p:cNvSpPr txBox="1"/>
          <p:nvPr/>
        </p:nvSpPr>
        <p:spPr>
          <a:xfrm>
            <a:off x="563675" y="352300"/>
            <a:ext cx="7858800" cy="3663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0"/>
          <p:cNvSpPr txBox="1"/>
          <p:nvPr>
            <p:ph idx="1" type="body"/>
          </p:nvPr>
        </p:nvSpPr>
        <p:spPr>
          <a:xfrm>
            <a:off x="352300" y="4372550"/>
            <a:ext cx="84081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400">
                <a:solidFill>
                  <a:srgbClr val="000000"/>
                </a:solidFill>
              </a:rPr>
              <a:t>What are the challenges facing states today when it comes to regulating the voting process? What are the challenges facing the federal government?</a:t>
            </a:r>
            <a:endParaRPr sz="1400">
              <a:solidFill>
                <a:srgbClr val="000000"/>
              </a:solidFill>
            </a:endParaRPr>
          </a:p>
        </p:txBody>
      </p:sp>
      <p:sp>
        <p:nvSpPr>
          <p:cNvPr id="284" name="Google Shape;284;p40"/>
          <p:cNvSpPr txBox="1"/>
          <p:nvPr/>
        </p:nvSpPr>
        <p:spPr>
          <a:xfrm>
            <a:off x="563675" y="352300"/>
            <a:ext cx="7858800" cy="3663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1"/>
          <p:cNvSpPr txBox="1"/>
          <p:nvPr>
            <p:ph idx="1" type="body"/>
          </p:nvPr>
        </p:nvSpPr>
        <p:spPr>
          <a:xfrm>
            <a:off x="352300" y="4372550"/>
            <a:ext cx="84081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400">
                <a:solidFill>
                  <a:srgbClr val="000000"/>
                </a:solidFill>
              </a:rPr>
              <a:t>Do state governments have more or less power to regulate voting today than they did 50 years ago?</a:t>
            </a:r>
            <a:endParaRPr sz="1400">
              <a:solidFill>
                <a:srgbClr val="000000"/>
              </a:solidFill>
            </a:endParaRPr>
          </a:p>
        </p:txBody>
      </p:sp>
      <p:sp>
        <p:nvSpPr>
          <p:cNvPr id="290" name="Google Shape;290;p41"/>
          <p:cNvSpPr txBox="1"/>
          <p:nvPr/>
        </p:nvSpPr>
        <p:spPr>
          <a:xfrm>
            <a:off x="563675" y="352300"/>
            <a:ext cx="7858800" cy="3663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2"/>
          <p:cNvSpPr txBox="1"/>
          <p:nvPr>
            <p:ph idx="1" type="body"/>
          </p:nvPr>
        </p:nvSpPr>
        <p:spPr>
          <a:xfrm>
            <a:off x="352300" y="4372550"/>
            <a:ext cx="84081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400">
                <a:solidFill>
                  <a:srgbClr val="000000"/>
                </a:solidFill>
              </a:rPr>
              <a:t>Does the federal government have more or less power to regulate voting today than they did 50 years ago?</a:t>
            </a:r>
            <a:endParaRPr sz="1400">
              <a:solidFill>
                <a:srgbClr val="000000"/>
              </a:solidFill>
            </a:endParaRPr>
          </a:p>
        </p:txBody>
      </p:sp>
      <p:sp>
        <p:nvSpPr>
          <p:cNvPr id="296" name="Google Shape;296;p42"/>
          <p:cNvSpPr txBox="1"/>
          <p:nvPr/>
        </p:nvSpPr>
        <p:spPr>
          <a:xfrm>
            <a:off x="563675" y="352300"/>
            <a:ext cx="7858800" cy="3663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3"/>
          <p:cNvSpPr txBox="1"/>
          <p:nvPr>
            <p:ph idx="1" type="body"/>
          </p:nvPr>
        </p:nvSpPr>
        <p:spPr>
          <a:xfrm>
            <a:off x="352300" y="4372550"/>
            <a:ext cx="8408100" cy="46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400">
                <a:solidFill>
                  <a:srgbClr val="000000"/>
                </a:solidFill>
              </a:rPr>
              <a:t>Is voting in the United States today more or less fair than it was 50 years ago? 10 years ago?</a:t>
            </a:r>
            <a:endParaRPr sz="1400">
              <a:solidFill>
                <a:srgbClr val="000000"/>
              </a:solidFill>
            </a:endParaRPr>
          </a:p>
        </p:txBody>
      </p:sp>
      <p:sp>
        <p:nvSpPr>
          <p:cNvPr id="302" name="Google Shape;302;p43"/>
          <p:cNvSpPr txBox="1"/>
          <p:nvPr/>
        </p:nvSpPr>
        <p:spPr>
          <a:xfrm>
            <a:off x="563675" y="352300"/>
            <a:ext cx="7858800" cy="3663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[enter answer here]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