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y="5143500" cx="9144000"/>
  <p:notesSz cx="6858000" cy="9144000"/>
  <p:embeddedFontLst>
    <p:embeddedFont>
      <p:font typeface="Roboto"/>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Martha Madsen"/>
  <p:cmAuthor clrIdx="1" id="1" initials="" lastIdx="1" name="New Hampshire's Kid Governor"/>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22" Type="http://schemas.openxmlformats.org/officeDocument/2006/relationships/font" Target="fonts/Roboto-bold.fntdata"/><Relationship Id="rId10" Type="http://schemas.openxmlformats.org/officeDocument/2006/relationships/slide" Target="slides/slide4.xml"/><Relationship Id="rId21" Type="http://schemas.openxmlformats.org/officeDocument/2006/relationships/font" Target="fonts/Roboto-regular.fntdata"/><Relationship Id="rId13" Type="http://schemas.openxmlformats.org/officeDocument/2006/relationships/slide" Target="slides/slide7.xml"/><Relationship Id="rId24" Type="http://schemas.openxmlformats.org/officeDocument/2006/relationships/font" Target="fonts/Roboto-boldItalic.fntdata"/><Relationship Id="rId12" Type="http://schemas.openxmlformats.org/officeDocument/2006/relationships/slide" Target="slides/slide6.xml"/><Relationship Id="rId23" Type="http://schemas.openxmlformats.org/officeDocument/2006/relationships/font" Target="fonts/Roboto-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0-09-03T16:02:58.544">
    <p:pos x="6000" y="0"/>
    <p:text>Love this activity -- It doesn't work for me, though.</p:text>
  </p:cm>
  <p:cm authorId="1" idx="1" dt="2020-09-03T16:02:58.544">
    <p:pos x="6000" y="0"/>
    <p:text>You can't click and move?</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9722271e6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9722271e6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93c9cf89ee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93c9cf89ee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93c9cf89ee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93c9cf89ee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93c9cf89ee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93c9cf89ee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964394d419_1_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964394d419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964394d419_1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964394d419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964394d419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964394d419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964394d419_1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964394d419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964394d419_1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964394d419_1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964394d419_1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964394d419_1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964394d419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964394d419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964394d419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964394d419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5338d865b7_0_4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5338d865b7_0_4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4A86E8"/>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hyperlink" Target="https://www.nhcivics.org/curriculum-library/the-constitution"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hyperlink" Target="http://www.youtube.com/watch?v=bZ3Wjqp-4Fk" TargetMode="Externa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hyperlink" Target="https://www.ducksters.com/history/us_constitution.php" TargetMode="Externa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hyperlink" Target="http://www.youtube.com/watch?v=eLQ3ZEnchB4" TargetMode="External"/><Relationship Id="rId4"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hyperlink" Target="http://www.youtube.com/watch?v=mKPmobWNJaU" TargetMode="External"/><Relationship Id="rId4" Type="http://schemas.openxmlformats.org/officeDocument/2006/relationships/image" Target="../media/image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hyperlink" Target="http://www.youtube.com/watch?v=x_k8UEHG7w4" TargetMode="External"/><Relationship Id="rId4" Type="http://schemas.openxmlformats.org/officeDocument/2006/relationships/image" Target="../media/image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comments" Target="../comments/comment1.xml"/><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3" name="Shape 53"/>
        <p:cNvGrpSpPr/>
        <p:nvPr/>
      </p:nvGrpSpPr>
      <p:grpSpPr>
        <a:xfrm>
          <a:off x="0" y="0"/>
          <a:ext cx="0" cy="0"/>
          <a:chOff x="0" y="0"/>
          <a:chExt cx="0" cy="0"/>
        </a:xfrm>
      </p:grpSpPr>
      <p:sp>
        <p:nvSpPr>
          <p:cNvPr id="54" name="Google Shape;54;p13"/>
          <p:cNvSpPr txBox="1"/>
          <p:nvPr/>
        </p:nvSpPr>
        <p:spPr>
          <a:xfrm>
            <a:off x="158400" y="557725"/>
            <a:ext cx="8985600" cy="391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150">
                <a:solidFill>
                  <a:srgbClr val="565656"/>
                </a:solidFill>
              </a:rPr>
              <a:t>Teacher Notes</a:t>
            </a:r>
            <a:endParaRPr b="1" sz="2150">
              <a:solidFill>
                <a:srgbClr val="565656"/>
              </a:solidFill>
            </a:endParaRPr>
          </a:p>
          <a:p>
            <a:pPr indent="0" lvl="0" marL="0" rtl="0" algn="l">
              <a:spcBef>
                <a:spcPts val="0"/>
              </a:spcBef>
              <a:spcAft>
                <a:spcPts val="0"/>
              </a:spcAft>
              <a:buNone/>
            </a:pPr>
            <a:r>
              <a:t/>
            </a:r>
            <a:endParaRPr sz="1650">
              <a:solidFill>
                <a:srgbClr val="565656"/>
              </a:solidFill>
            </a:endParaRPr>
          </a:p>
          <a:p>
            <a:pPr indent="0" lvl="0" marL="0" rtl="0" algn="l">
              <a:spcBef>
                <a:spcPts val="0"/>
              </a:spcBef>
              <a:spcAft>
                <a:spcPts val="0"/>
              </a:spcAft>
              <a:buNone/>
            </a:pPr>
            <a:r>
              <a:t/>
            </a:r>
            <a:endParaRPr sz="1650">
              <a:solidFill>
                <a:srgbClr val="565656"/>
              </a:solidFill>
            </a:endParaRPr>
          </a:p>
          <a:p>
            <a:pPr indent="0" lvl="0" marL="0" rtl="0" algn="l">
              <a:spcBef>
                <a:spcPts val="0"/>
              </a:spcBef>
              <a:spcAft>
                <a:spcPts val="0"/>
              </a:spcAft>
              <a:buNone/>
            </a:pPr>
            <a:r>
              <a:rPr b="1" lang="en" sz="1650">
                <a:solidFill>
                  <a:srgbClr val="565656"/>
                </a:solidFill>
              </a:rPr>
              <a:t>Purpose:</a:t>
            </a:r>
            <a:endParaRPr b="1" sz="1650">
              <a:solidFill>
                <a:srgbClr val="565656"/>
              </a:solidFill>
            </a:endParaRPr>
          </a:p>
          <a:p>
            <a:pPr indent="0" lvl="0" marL="0" rtl="0" algn="l">
              <a:spcBef>
                <a:spcPts val="0"/>
              </a:spcBef>
              <a:spcAft>
                <a:spcPts val="0"/>
              </a:spcAft>
              <a:buNone/>
            </a:pPr>
            <a:r>
              <a:rPr b="1" i="1" lang="en" sz="1650">
                <a:solidFill>
                  <a:srgbClr val="565656"/>
                </a:solidFill>
              </a:rPr>
              <a:t>By the end of the lesson, students will define the many different parts of our Constitution as evidenced by their completion of the exit slip.</a:t>
            </a:r>
            <a:endParaRPr b="1" i="1" sz="1650">
              <a:solidFill>
                <a:srgbClr val="565656"/>
              </a:solidFill>
            </a:endParaRPr>
          </a:p>
          <a:p>
            <a:pPr indent="0" lvl="0" marL="0" rtl="0" algn="l">
              <a:spcBef>
                <a:spcPts val="0"/>
              </a:spcBef>
              <a:spcAft>
                <a:spcPts val="0"/>
              </a:spcAft>
              <a:buNone/>
            </a:pPr>
            <a:r>
              <a:t/>
            </a:r>
            <a:endParaRPr sz="1650">
              <a:solidFill>
                <a:srgbClr val="565656"/>
              </a:solidFill>
            </a:endParaRPr>
          </a:p>
          <a:p>
            <a:pPr indent="0" lvl="0" marL="0" rtl="0" algn="l">
              <a:spcBef>
                <a:spcPts val="0"/>
              </a:spcBef>
              <a:spcAft>
                <a:spcPts val="0"/>
              </a:spcAft>
              <a:buNone/>
            </a:pPr>
            <a:r>
              <a:rPr b="1" lang="en" sz="1650">
                <a:solidFill>
                  <a:srgbClr val="565656"/>
                </a:solidFill>
              </a:rPr>
              <a:t>Click here for original lesson. </a:t>
            </a:r>
            <a:endParaRPr b="1" sz="1650">
              <a:solidFill>
                <a:srgbClr val="565656"/>
              </a:solidFill>
            </a:endParaRPr>
          </a:p>
          <a:p>
            <a:pPr indent="0" lvl="0" marL="0" rtl="0" algn="l">
              <a:spcBef>
                <a:spcPts val="0"/>
              </a:spcBef>
              <a:spcAft>
                <a:spcPts val="0"/>
              </a:spcAft>
              <a:buNone/>
            </a:pPr>
            <a:r>
              <a:rPr lang="en" sz="1650" u="sng">
                <a:solidFill>
                  <a:schemeClr val="hlink"/>
                </a:solidFill>
                <a:hlinkClick r:id="rId3"/>
              </a:rPr>
              <a:t>Constitution Lesson</a:t>
            </a:r>
            <a:endParaRPr sz="1650">
              <a:solidFill>
                <a:srgbClr val="565656"/>
              </a:solidFill>
            </a:endParaRPr>
          </a:p>
          <a:p>
            <a:pPr indent="0" lvl="0" marL="0" rtl="0" algn="l">
              <a:spcBef>
                <a:spcPts val="0"/>
              </a:spcBef>
              <a:spcAft>
                <a:spcPts val="0"/>
              </a:spcAft>
              <a:buNone/>
            </a:pPr>
            <a:r>
              <a:t/>
            </a:r>
            <a:endParaRPr sz="1650">
              <a:solidFill>
                <a:srgbClr val="565656"/>
              </a:solidFill>
            </a:endParaRPr>
          </a:p>
          <a:p>
            <a:pPr indent="0" lvl="0" marL="0" rtl="0" algn="l">
              <a:spcBef>
                <a:spcPts val="0"/>
              </a:spcBef>
              <a:spcAft>
                <a:spcPts val="0"/>
              </a:spcAft>
              <a:buNone/>
            </a:pPr>
            <a:r>
              <a:t/>
            </a:r>
            <a:endParaRPr sz="1650">
              <a:solidFill>
                <a:srgbClr val="565656"/>
              </a:solidFill>
            </a:endParaRPr>
          </a:p>
          <a:p>
            <a:pPr indent="0" lvl="0" marL="0" rtl="0" algn="l">
              <a:spcBef>
                <a:spcPts val="0"/>
              </a:spcBef>
              <a:spcAft>
                <a:spcPts val="0"/>
              </a:spcAft>
              <a:buClr>
                <a:schemeClr val="dk1"/>
              </a:buClr>
              <a:buSzPts val="1100"/>
              <a:buFont typeface="Arial"/>
              <a:buNone/>
            </a:pPr>
            <a:r>
              <a:t/>
            </a:r>
            <a:endParaRPr b="1" sz="1650">
              <a:solidFill>
                <a:srgbClr val="565656"/>
              </a:solidFill>
            </a:endParaRPr>
          </a:p>
          <a:p>
            <a:pPr indent="0" lvl="0" marL="0" rtl="0" algn="l">
              <a:spcBef>
                <a:spcPts val="0"/>
              </a:spcBef>
              <a:spcAft>
                <a:spcPts val="0"/>
              </a:spcAft>
              <a:buClr>
                <a:schemeClr val="dk1"/>
              </a:buClr>
              <a:buSzPts val="1100"/>
              <a:buFont typeface="Arial"/>
              <a:buNone/>
            </a:pPr>
            <a:r>
              <a:rPr b="1" lang="en" sz="1650">
                <a:solidFill>
                  <a:srgbClr val="565656"/>
                </a:solidFill>
              </a:rPr>
              <a:t>This lesson has been adapted for students participating in a remote/hybrid model.</a:t>
            </a:r>
            <a:endParaRPr sz="1650">
              <a:solidFill>
                <a:srgbClr val="565656"/>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4"/>
          <p:cNvSpPr txBox="1"/>
          <p:nvPr/>
        </p:nvSpPr>
        <p:spPr>
          <a:xfrm>
            <a:off x="116400" y="322250"/>
            <a:ext cx="8911200" cy="213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000">
                <a:solidFill>
                  <a:schemeClr val="lt1"/>
                </a:solidFill>
                <a:latin typeface="Roboto"/>
                <a:ea typeface="Roboto"/>
                <a:cs typeface="Roboto"/>
                <a:sym typeface="Roboto"/>
              </a:rPr>
              <a:t>The Constitution of the United States</a:t>
            </a:r>
            <a:endParaRPr sz="4000">
              <a:solidFill>
                <a:schemeClr val="lt1"/>
              </a:solidFill>
              <a:latin typeface="Roboto"/>
              <a:ea typeface="Roboto"/>
              <a:cs typeface="Roboto"/>
              <a:sym typeface="Roboto"/>
            </a:endParaRPr>
          </a:p>
        </p:txBody>
      </p:sp>
      <p:pic>
        <p:nvPicPr>
          <p:cNvPr id="60" name="Google Shape;60;p14"/>
          <p:cNvPicPr preferRelativeResize="0"/>
          <p:nvPr/>
        </p:nvPicPr>
        <p:blipFill>
          <a:blip r:embed="rId3">
            <a:alphaModFix/>
          </a:blip>
          <a:stretch>
            <a:fillRect/>
          </a:stretch>
        </p:blipFill>
        <p:spPr>
          <a:xfrm>
            <a:off x="2094600" y="1472475"/>
            <a:ext cx="4853975" cy="32301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5"/>
          <p:cNvSpPr txBox="1"/>
          <p:nvPr/>
        </p:nvSpPr>
        <p:spPr>
          <a:xfrm>
            <a:off x="0" y="136325"/>
            <a:ext cx="8762700" cy="3507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050">
              <a:solidFill>
                <a:srgbClr val="222222"/>
              </a:solidFill>
              <a:latin typeface="Roboto"/>
              <a:ea typeface="Roboto"/>
              <a:cs typeface="Roboto"/>
              <a:sym typeface="Roboto"/>
            </a:endParaRPr>
          </a:p>
          <a:p>
            <a:pPr indent="0" lvl="0" marL="152400" marR="152400" rtl="0" algn="l">
              <a:lnSpc>
                <a:spcPct val="120000"/>
              </a:lnSpc>
              <a:spcBef>
                <a:spcPts val="500"/>
              </a:spcBef>
              <a:spcAft>
                <a:spcPts val="0"/>
              </a:spcAft>
              <a:buNone/>
            </a:pPr>
            <a:r>
              <a:t/>
            </a:r>
            <a:endParaRPr sz="2300">
              <a:solidFill>
                <a:schemeClr val="lt1"/>
              </a:solidFill>
              <a:latin typeface="Roboto"/>
              <a:ea typeface="Roboto"/>
              <a:cs typeface="Roboto"/>
              <a:sym typeface="Roboto"/>
            </a:endParaRPr>
          </a:p>
          <a:p>
            <a:pPr indent="0" lvl="0" marL="152400" marR="152400" rtl="0" algn="l">
              <a:lnSpc>
                <a:spcPct val="120000"/>
              </a:lnSpc>
              <a:spcBef>
                <a:spcPts val="2000"/>
              </a:spcBef>
              <a:spcAft>
                <a:spcPts val="0"/>
              </a:spcAft>
              <a:buNone/>
            </a:pPr>
            <a:r>
              <a:rPr lang="en" sz="2300">
                <a:solidFill>
                  <a:schemeClr val="lt1"/>
                </a:solidFill>
                <a:latin typeface="Roboto"/>
                <a:ea typeface="Roboto"/>
                <a:cs typeface="Roboto"/>
                <a:sym typeface="Roboto"/>
              </a:rPr>
              <a:t>The </a:t>
            </a:r>
            <a:r>
              <a:rPr b="1" lang="en" sz="2300">
                <a:solidFill>
                  <a:schemeClr val="lt1"/>
                </a:solidFill>
                <a:latin typeface="Roboto"/>
                <a:ea typeface="Roboto"/>
                <a:cs typeface="Roboto"/>
                <a:sym typeface="Roboto"/>
              </a:rPr>
              <a:t>Constitution</a:t>
            </a:r>
            <a:r>
              <a:rPr lang="en" sz="2300">
                <a:solidFill>
                  <a:schemeClr val="lt1"/>
                </a:solidFill>
                <a:latin typeface="Roboto"/>
                <a:ea typeface="Roboto"/>
                <a:cs typeface="Roboto"/>
                <a:sym typeface="Roboto"/>
              </a:rPr>
              <a:t> is the framework for the federal government of the United States. It is the highest form of law in the country. The </a:t>
            </a:r>
            <a:r>
              <a:rPr b="1" lang="en" sz="2300">
                <a:solidFill>
                  <a:schemeClr val="lt1"/>
                </a:solidFill>
                <a:latin typeface="Roboto"/>
                <a:ea typeface="Roboto"/>
                <a:cs typeface="Roboto"/>
                <a:sym typeface="Roboto"/>
              </a:rPr>
              <a:t>Constitution</a:t>
            </a:r>
            <a:r>
              <a:rPr lang="en" sz="2300">
                <a:solidFill>
                  <a:schemeClr val="lt1"/>
                </a:solidFill>
                <a:latin typeface="Roboto"/>
                <a:ea typeface="Roboto"/>
                <a:cs typeface="Roboto"/>
                <a:sym typeface="Roboto"/>
              </a:rPr>
              <a:t> creates the branches of government and gives them the power to govern. However, it also protects the citizens of the United States and guarantees their basic rights.             </a:t>
            </a:r>
            <a:endParaRPr sz="2300">
              <a:solidFill>
                <a:schemeClr val="lt1"/>
              </a:solidFill>
              <a:latin typeface="Roboto"/>
              <a:ea typeface="Roboto"/>
              <a:cs typeface="Roboto"/>
              <a:sym typeface="Roboto"/>
            </a:endParaRPr>
          </a:p>
          <a:p>
            <a:pPr indent="0" lvl="0" marL="152400" marR="152400" rtl="0" algn="l">
              <a:lnSpc>
                <a:spcPct val="120000"/>
              </a:lnSpc>
              <a:spcBef>
                <a:spcPts val="2000"/>
              </a:spcBef>
              <a:spcAft>
                <a:spcPts val="2000"/>
              </a:spcAft>
              <a:buNone/>
            </a:pPr>
            <a:r>
              <a:rPr lang="en" sz="2300">
                <a:solidFill>
                  <a:schemeClr val="lt1"/>
                </a:solidFill>
                <a:latin typeface="Roboto"/>
                <a:ea typeface="Roboto"/>
                <a:cs typeface="Roboto"/>
                <a:sym typeface="Roboto"/>
              </a:rPr>
              <a:t> From:                                                                       https://www.ducksters.com/history/us_constitution.php</a:t>
            </a:r>
            <a:endParaRPr sz="2300">
              <a:solidFill>
                <a:schemeClr val="lt1"/>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6"/>
          <p:cNvSpPr txBox="1"/>
          <p:nvPr/>
        </p:nvSpPr>
        <p:spPr>
          <a:xfrm>
            <a:off x="1635975" y="4387450"/>
            <a:ext cx="6841500" cy="42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000">
              <a:solidFill>
                <a:schemeClr val="lt1"/>
              </a:solidFill>
            </a:endParaRPr>
          </a:p>
        </p:txBody>
      </p:sp>
      <p:pic>
        <p:nvPicPr>
          <p:cNvPr descr="https://patreon.com/freeschool - Help support more content like this!&#10;&#10;The United States Constitution is a special document written in 1787 that created the framework of the federal government. Learn more about when it was written, why it was written, and what it is supposed to do in this educational video!&#10;&#10;Like this video if you want to see more videos about US HISTORY!&#10;&#10;&#10;Subscribe to FreeSchool: https://www.youtube.com/user/watchfreeschool?sub_confirmation=1&#10;&#10;Visit us on Facebook: https://www.facebook.com/watchFreeSchool&#10;&#10;Check our our companion channel, FreeSchool Mom! https://www.youtube.com/channel/UCTcEtHRQhqiCZIIb77LyDmA&#10;&#10;And our NEW channel for little ones, FreeSchool Early Birds!&#10;https://www.youtube.com/channel/UC3OV62x86XHwaqsxLsuy8dA" id="71" name="Google Shape;71;p16" title="United States Constitution for Children, Parts and Purposes of the Constitution for Kids: FreeSchool">
            <a:hlinkClick r:id="rId3"/>
          </p:cNvPr>
          <p:cNvPicPr preferRelativeResize="0"/>
          <p:nvPr/>
        </p:nvPicPr>
        <p:blipFill>
          <a:blip r:embed="rId4">
            <a:alphaModFix/>
          </a:blip>
          <a:stretch>
            <a:fillRect/>
          </a:stretch>
        </p:blipFill>
        <p:spPr>
          <a:xfrm>
            <a:off x="1239375" y="159550"/>
            <a:ext cx="6432500" cy="48243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7"/>
          <p:cNvSpPr txBox="1"/>
          <p:nvPr/>
        </p:nvSpPr>
        <p:spPr>
          <a:xfrm>
            <a:off x="0" y="4077600"/>
            <a:ext cx="7956900" cy="371700"/>
          </a:xfrm>
          <a:prstGeom prst="rect">
            <a:avLst/>
          </a:prstGeom>
          <a:noFill/>
          <a:ln>
            <a:noFill/>
          </a:ln>
        </p:spPr>
        <p:txBody>
          <a:bodyPr anchorCtr="0" anchor="t" bIns="91425" lIns="91425" spcFirstLastPara="1" rIns="91425" wrap="square" tIns="91425">
            <a:noAutofit/>
          </a:bodyPr>
          <a:lstStyle/>
          <a:p>
            <a:pPr indent="0" lvl="0" marL="152400" marR="152400" rtl="0" algn="l">
              <a:lnSpc>
                <a:spcPct val="120000"/>
              </a:lnSpc>
              <a:spcBef>
                <a:spcPts val="500"/>
              </a:spcBef>
              <a:spcAft>
                <a:spcPts val="2000"/>
              </a:spcAft>
              <a:buNone/>
            </a:pPr>
            <a:r>
              <a:rPr lang="en" sz="2300" u="sng">
                <a:solidFill>
                  <a:schemeClr val="lt1"/>
                </a:solidFill>
                <a:latin typeface="Roboto"/>
                <a:ea typeface="Roboto"/>
                <a:cs typeface="Roboto"/>
                <a:sym typeface="Roboto"/>
                <a:hlinkClick r:id="rId3">
                  <a:extLst>
                    <a:ext uri="{A12FA001-AC4F-418D-AE19-62706E023703}">
                      <ahyp:hlinkClr val="tx"/>
                    </a:ext>
                  </a:extLst>
                </a:hlinkClick>
              </a:rPr>
              <a:t>CLICK HERE</a:t>
            </a:r>
            <a:endParaRPr>
              <a:solidFill>
                <a:schemeClr val="lt1"/>
              </a:solidFill>
            </a:endParaRPr>
          </a:p>
        </p:txBody>
      </p:sp>
      <p:sp>
        <p:nvSpPr>
          <p:cNvPr id="77" name="Google Shape;77;p17"/>
          <p:cNvSpPr txBox="1"/>
          <p:nvPr/>
        </p:nvSpPr>
        <p:spPr>
          <a:xfrm>
            <a:off x="979100" y="285050"/>
            <a:ext cx="7956900" cy="303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lt1"/>
                </a:solidFill>
              </a:rPr>
              <a:t>There is so much to learn about the </a:t>
            </a:r>
            <a:r>
              <a:rPr lang="en" sz="2400">
                <a:solidFill>
                  <a:schemeClr val="lt1"/>
                </a:solidFill>
              </a:rPr>
              <a:t>Constitution</a:t>
            </a:r>
            <a:r>
              <a:rPr lang="en" sz="2400">
                <a:solidFill>
                  <a:schemeClr val="lt1"/>
                </a:solidFill>
              </a:rPr>
              <a:t>!  To read more about the Articles of Confederation and the Constitutional Convention click below. You can also scroll down the page to select the to li to listen to the selection.</a:t>
            </a:r>
            <a:endParaRPr sz="2400">
              <a:solidFill>
                <a:schemeClr val="lt1"/>
              </a:solidFill>
            </a:endParaRPr>
          </a:p>
        </p:txBody>
      </p:sp>
      <p:sp>
        <p:nvSpPr>
          <p:cNvPr id="78" name="Google Shape;78;p17"/>
          <p:cNvSpPr/>
          <p:nvPr/>
        </p:nvSpPr>
        <p:spPr>
          <a:xfrm>
            <a:off x="1969300" y="3073500"/>
            <a:ext cx="3098400" cy="1375800"/>
          </a:xfrm>
          <a:prstGeom prst="curvedLeftArrow">
            <a:avLst>
              <a:gd fmla="val 25000" name="adj1"/>
              <a:gd fmla="val 50000" name="adj2"/>
              <a:gd fmla="val 2500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9" name="Google Shape;79;p17"/>
          <p:cNvPicPr preferRelativeResize="0"/>
          <p:nvPr/>
        </p:nvPicPr>
        <p:blipFill>
          <a:blip r:embed="rId4">
            <a:alphaModFix/>
          </a:blip>
          <a:stretch>
            <a:fillRect/>
          </a:stretch>
        </p:blipFill>
        <p:spPr>
          <a:xfrm>
            <a:off x="4811850" y="1426725"/>
            <a:ext cx="564100" cy="5641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nvSpPr>
        <p:spPr>
          <a:xfrm>
            <a:off x="433775" y="309850"/>
            <a:ext cx="8985600" cy="203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100">
                <a:solidFill>
                  <a:srgbClr val="FFFFFF"/>
                </a:solidFill>
              </a:rPr>
              <a:t>The Preamble to the Constitution</a:t>
            </a:r>
            <a:endParaRPr b="1" sz="4100">
              <a:solidFill>
                <a:srgbClr val="FFFFFF"/>
              </a:solidFill>
            </a:endParaRPr>
          </a:p>
        </p:txBody>
      </p:sp>
      <p:pic>
        <p:nvPicPr>
          <p:cNvPr id="85" name="Google Shape;85;p18"/>
          <p:cNvPicPr preferRelativeResize="0"/>
          <p:nvPr/>
        </p:nvPicPr>
        <p:blipFill>
          <a:blip r:embed="rId3">
            <a:alphaModFix/>
          </a:blip>
          <a:stretch>
            <a:fillRect/>
          </a:stretch>
        </p:blipFill>
        <p:spPr>
          <a:xfrm>
            <a:off x="3721850" y="998325"/>
            <a:ext cx="2078525" cy="2618125"/>
          </a:xfrm>
          <a:prstGeom prst="rect">
            <a:avLst/>
          </a:prstGeom>
          <a:noFill/>
          <a:ln>
            <a:noFill/>
          </a:ln>
        </p:spPr>
      </p:pic>
      <p:sp>
        <p:nvSpPr>
          <p:cNvPr id="86" name="Google Shape;86;p18"/>
          <p:cNvSpPr txBox="1"/>
          <p:nvPr/>
        </p:nvSpPr>
        <p:spPr>
          <a:xfrm>
            <a:off x="1425300" y="3829750"/>
            <a:ext cx="7002600" cy="85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lt1"/>
                </a:solidFill>
              </a:rPr>
              <a:t>Let’s find out what the Preamble to the </a:t>
            </a:r>
            <a:r>
              <a:rPr lang="en" sz="3000">
                <a:solidFill>
                  <a:schemeClr val="lt1"/>
                </a:solidFill>
              </a:rPr>
              <a:t>Constitution</a:t>
            </a:r>
            <a:r>
              <a:rPr lang="en" sz="3000">
                <a:solidFill>
                  <a:schemeClr val="lt1"/>
                </a:solidFill>
              </a:rPr>
              <a:t> is all about.</a:t>
            </a:r>
            <a:endParaRPr sz="3000">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pic>
        <p:nvPicPr>
          <p:cNvPr id="91" name="Google Shape;91;p19"/>
          <p:cNvPicPr preferRelativeResize="0"/>
          <p:nvPr/>
        </p:nvPicPr>
        <p:blipFill>
          <a:blip r:embed="rId3">
            <a:alphaModFix/>
          </a:blip>
          <a:stretch>
            <a:fillRect/>
          </a:stretch>
        </p:blipFill>
        <p:spPr>
          <a:xfrm>
            <a:off x="1326150" y="718850"/>
            <a:ext cx="6545725" cy="36754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20"/>
          <p:cNvSpPr txBox="1"/>
          <p:nvPr/>
        </p:nvSpPr>
        <p:spPr>
          <a:xfrm>
            <a:off x="954325" y="855175"/>
            <a:ext cx="7374300" cy="3668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FFFFF"/>
                </a:solidFill>
              </a:rPr>
              <a:t>The Preamble to the Constitution introduces the </a:t>
            </a:r>
            <a:r>
              <a:rPr lang="en" sz="3000">
                <a:solidFill>
                  <a:srgbClr val="FFFFFF"/>
                </a:solidFill>
              </a:rPr>
              <a:t>Constitution and sets forth the general purposes for which the government was established. It declares the power of the government comes from the people.  </a:t>
            </a:r>
            <a:r>
              <a:rPr lang="en" sz="3000">
                <a:solidFill>
                  <a:srgbClr val="FFFFFF"/>
                </a:solidFill>
              </a:rPr>
              <a:t>  </a:t>
            </a:r>
            <a:endParaRPr sz="3000">
              <a:solidFill>
                <a:srgbClr val="FFFFF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1"/>
          <p:cNvSpPr txBox="1"/>
          <p:nvPr/>
        </p:nvSpPr>
        <p:spPr>
          <a:xfrm>
            <a:off x="61950" y="86775"/>
            <a:ext cx="9233400" cy="467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FFFFFF"/>
                </a:solidFill>
              </a:rPr>
              <a:t>These are the phrases in the Preamble that may be difficult to understand.  </a:t>
            </a:r>
            <a:endParaRPr sz="3000">
              <a:solidFill>
                <a:srgbClr val="FFFFFF"/>
              </a:solidFill>
            </a:endParaRPr>
          </a:p>
          <a:p>
            <a:pPr indent="0" lvl="0" marL="0" rtl="0" algn="l">
              <a:spcBef>
                <a:spcPts val="0"/>
              </a:spcBef>
              <a:spcAft>
                <a:spcPts val="0"/>
              </a:spcAft>
              <a:buNone/>
            </a:pPr>
            <a:r>
              <a:rPr lang="en" sz="3000">
                <a:solidFill>
                  <a:srgbClr val="FFFFFF"/>
                </a:solidFill>
              </a:rPr>
              <a:t>	</a:t>
            </a:r>
            <a:endParaRPr sz="3000">
              <a:solidFill>
                <a:srgbClr val="FFFFFF"/>
              </a:solidFill>
            </a:endParaRPr>
          </a:p>
          <a:p>
            <a:pPr indent="-381000" lvl="0" marL="457200" rtl="0" algn="l">
              <a:spcBef>
                <a:spcPts val="0"/>
              </a:spcBef>
              <a:spcAft>
                <a:spcPts val="0"/>
              </a:spcAft>
              <a:buClr>
                <a:srgbClr val="A4C2F4"/>
              </a:buClr>
              <a:buSzPts val="2400"/>
              <a:buChar char="●"/>
            </a:pPr>
            <a:r>
              <a:rPr lang="en" sz="2400">
                <a:solidFill>
                  <a:srgbClr val="A4C2F4"/>
                </a:solidFill>
              </a:rPr>
              <a:t>perfect union</a:t>
            </a:r>
            <a:endParaRPr sz="2400">
              <a:solidFill>
                <a:srgbClr val="A4C2F4"/>
              </a:solidFill>
            </a:endParaRPr>
          </a:p>
          <a:p>
            <a:pPr indent="-381000" lvl="0" marL="457200" rtl="0" algn="l">
              <a:spcBef>
                <a:spcPts val="0"/>
              </a:spcBef>
              <a:spcAft>
                <a:spcPts val="0"/>
              </a:spcAft>
              <a:buClr>
                <a:srgbClr val="A4C2F4"/>
              </a:buClr>
              <a:buSzPts val="2400"/>
              <a:buChar char="●"/>
            </a:pPr>
            <a:r>
              <a:rPr lang="en" sz="2400">
                <a:solidFill>
                  <a:srgbClr val="A4C2F4"/>
                </a:solidFill>
              </a:rPr>
              <a:t>establish justice</a:t>
            </a:r>
            <a:endParaRPr sz="2400">
              <a:solidFill>
                <a:srgbClr val="A4C2F4"/>
              </a:solidFill>
            </a:endParaRPr>
          </a:p>
          <a:p>
            <a:pPr indent="-381000" lvl="0" marL="457200" rtl="0" algn="l">
              <a:spcBef>
                <a:spcPts val="0"/>
              </a:spcBef>
              <a:spcAft>
                <a:spcPts val="0"/>
              </a:spcAft>
              <a:buClr>
                <a:srgbClr val="A4C2F4"/>
              </a:buClr>
              <a:buSzPts val="2400"/>
              <a:buChar char="●"/>
            </a:pPr>
            <a:r>
              <a:rPr lang="en" sz="2400">
                <a:solidFill>
                  <a:srgbClr val="A4C2F4"/>
                </a:solidFill>
              </a:rPr>
              <a:t>insure domestic tranquility</a:t>
            </a:r>
            <a:endParaRPr sz="2400">
              <a:solidFill>
                <a:srgbClr val="A4C2F4"/>
              </a:solidFill>
            </a:endParaRPr>
          </a:p>
          <a:p>
            <a:pPr indent="-381000" lvl="0" marL="457200" rtl="0" algn="l">
              <a:spcBef>
                <a:spcPts val="0"/>
              </a:spcBef>
              <a:spcAft>
                <a:spcPts val="0"/>
              </a:spcAft>
              <a:buClr>
                <a:srgbClr val="A4C2F4"/>
              </a:buClr>
              <a:buSzPts val="2400"/>
              <a:buChar char="●"/>
            </a:pPr>
            <a:r>
              <a:rPr lang="en" sz="2400">
                <a:solidFill>
                  <a:srgbClr val="A4C2F4"/>
                </a:solidFill>
              </a:rPr>
              <a:t>provide for the common defence</a:t>
            </a:r>
            <a:endParaRPr sz="2400">
              <a:solidFill>
                <a:srgbClr val="A4C2F4"/>
              </a:solidFill>
            </a:endParaRPr>
          </a:p>
          <a:p>
            <a:pPr indent="-381000" lvl="0" marL="457200" rtl="0" algn="l">
              <a:spcBef>
                <a:spcPts val="0"/>
              </a:spcBef>
              <a:spcAft>
                <a:spcPts val="0"/>
              </a:spcAft>
              <a:buClr>
                <a:srgbClr val="A4C2F4"/>
              </a:buClr>
              <a:buSzPts val="2400"/>
              <a:buChar char="●"/>
            </a:pPr>
            <a:r>
              <a:rPr lang="en" sz="2400">
                <a:solidFill>
                  <a:srgbClr val="A4C2F4"/>
                </a:solidFill>
              </a:rPr>
              <a:t>promote the general welfare</a:t>
            </a:r>
            <a:endParaRPr sz="2400">
              <a:solidFill>
                <a:srgbClr val="A4C2F4"/>
              </a:solidFill>
            </a:endParaRPr>
          </a:p>
          <a:p>
            <a:pPr indent="-381000" lvl="0" marL="457200" rtl="0" algn="l">
              <a:spcBef>
                <a:spcPts val="0"/>
              </a:spcBef>
              <a:spcAft>
                <a:spcPts val="0"/>
              </a:spcAft>
              <a:buClr>
                <a:srgbClr val="A4C2F4"/>
              </a:buClr>
              <a:buSzPts val="2400"/>
              <a:buChar char="●"/>
            </a:pPr>
            <a:r>
              <a:rPr lang="en" sz="2400">
                <a:solidFill>
                  <a:srgbClr val="A4C2F4"/>
                </a:solidFill>
              </a:rPr>
              <a:t>secure the blessings of liberty to ourselves and our </a:t>
            </a:r>
            <a:r>
              <a:rPr lang="en" sz="2400">
                <a:solidFill>
                  <a:srgbClr val="A4C2F4"/>
                </a:solidFill>
              </a:rPr>
              <a:t>posterity</a:t>
            </a:r>
            <a:endParaRPr sz="2400">
              <a:solidFill>
                <a:srgbClr val="A4C2F4"/>
              </a:solidFill>
            </a:endParaRPr>
          </a:p>
          <a:p>
            <a:pPr indent="0" lvl="0" marL="457200" rtl="0" algn="l">
              <a:spcBef>
                <a:spcPts val="0"/>
              </a:spcBef>
              <a:spcAft>
                <a:spcPts val="0"/>
              </a:spcAft>
              <a:buNone/>
            </a:pPr>
            <a:r>
              <a:t/>
            </a:r>
            <a:endParaRPr sz="2400">
              <a:solidFill>
                <a:srgbClr val="FFFFFF"/>
              </a:solidFill>
            </a:endParaRPr>
          </a:p>
          <a:p>
            <a:pPr indent="0" lvl="0" marL="0" rtl="0" algn="ctr">
              <a:spcBef>
                <a:spcPts val="0"/>
              </a:spcBef>
              <a:spcAft>
                <a:spcPts val="0"/>
              </a:spcAft>
              <a:buNone/>
            </a:pPr>
            <a:r>
              <a:rPr lang="en" sz="3000">
                <a:solidFill>
                  <a:srgbClr val="FFFFFF"/>
                </a:solidFill>
              </a:rPr>
              <a:t> </a:t>
            </a:r>
            <a:r>
              <a:rPr i="1" lang="en" sz="3000">
                <a:solidFill>
                  <a:srgbClr val="FFFFFF"/>
                </a:solidFill>
              </a:rPr>
              <a:t>Watch the next two videos to help you better understand these phrases.</a:t>
            </a:r>
            <a:endParaRPr i="1" sz="3000">
              <a:solidFill>
                <a:srgbClr val="FFFFF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pic>
        <p:nvPicPr>
          <p:cNvPr descr="You've probably heard of the Preamble to the Constitution and may have even memorized it for a class, but do you know what it actually means?  We break it down for you phrase by phrase in plain English." id="106" name="Google Shape;106;p22" title="What Does the Preamble Actually Mean?">
            <a:hlinkClick r:id="rId3"/>
          </p:cNvPr>
          <p:cNvPicPr preferRelativeResize="0"/>
          <p:nvPr/>
        </p:nvPicPr>
        <p:blipFill>
          <a:blip r:embed="rId4">
            <a:alphaModFix/>
          </a:blip>
          <a:stretch>
            <a:fillRect/>
          </a:stretch>
        </p:blipFill>
        <p:spPr>
          <a:xfrm>
            <a:off x="1367025" y="347025"/>
            <a:ext cx="6407924" cy="43503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pic>
        <p:nvPicPr>
          <p:cNvPr descr="1976. This song teaches about the opening to the United States Constitution, with its preamble set to music. When writing this song, they had to remove a small section of the preamble to make the song rhyme. This song was voted the 6th best song on the 30th anniversary edition. Sung by Essra Mohawk. Written by Bob Dorough, Tom Yohe." id="111" name="Google Shape;111;p23" title="Schoolhouse Rock- The Preamble">
            <a:hlinkClick r:id="rId3"/>
          </p:cNvPr>
          <p:cNvPicPr preferRelativeResize="0"/>
          <p:nvPr/>
        </p:nvPicPr>
        <p:blipFill>
          <a:blip r:embed="rId4">
            <a:alphaModFix/>
          </a:blip>
          <a:stretch>
            <a:fillRect/>
          </a:stretch>
        </p:blipFill>
        <p:spPr>
          <a:xfrm>
            <a:off x="1500575" y="428625"/>
            <a:ext cx="5715000" cy="42862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pic>
        <p:nvPicPr>
          <p:cNvPr id="116" name="Google Shape;116;p24"/>
          <p:cNvPicPr preferRelativeResize="0"/>
          <p:nvPr/>
        </p:nvPicPr>
        <p:blipFill>
          <a:blip r:embed="rId3">
            <a:alphaModFix/>
          </a:blip>
          <a:stretch>
            <a:fillRect/>
          </a:stretch>
        </p:blipFill>
        <p:spPr>
          <a:xfrm>
            <a:off x="1276575" y="152400"/>
            <a:ext cx="6258951" cy="3948300"/>
          </a:xfrm>
          <a:prstGeom prst="rect">
            <a:avLst/>
          </a:prstGeom>
          <a:noFill/>
          <a:ln>
            <a:noFill/>
          </a:ln>
        </p:spPr>
      </p:pic>
      <p:sp>
        <p:nvSpPr>
          <p:cNvPr id="117" name="Google Shape;117;p24"/>
          <p:cNvSpPr txBox="1"/>
          <p:nvPr/>
        </p:nvSpPr>
        <p:spPr>
          <a:xfrm>
            <a:off x="483375" y="4237050"/>
            <a:ext cx="8068500" cy="81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lt1"/>
                </a:solidFill>
              </a:rPr>
              <a:t>The Constitution divides our government into three branches!  Let’s learn about each branch of government.</a:t>
            </a:r>
            <a:endParaRPr sz="2200">
              <a:solidFill>
                <a:schemeClr val="l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pic>
        <p:nvPicPr>
          <p:cNvPr id="122" name="Google Shape;122;p25" title="Branches of Government - BrainPOP with quiz">
            <a:hlinkClick r:id="rId3"/>
          </p:cNvPr>
          <p:cNvPicPr preferRelativeResize="0"/>
          <p:nvPr/>
        </p:nvPicPr>
        <p:blipFill>
          <a:blip r:embed="rId4">
            <a:alphaModFix/>
          </a:blip>
          <a:stretch>
            <a:fillRect/>
          </a:stretch>
        </p:blipFill>
        <p:spPr>
          <a:xfrm>
            <a:off x="1388125" y="121750"/>
            <a:ext cx="5750800" cy="4313100"/>
          </a:xfrm>
          <a:prstGeom prst="rect">
            <a:avLst/>
          </a:prstGeom>
          <a:noFill/>
          <a:ln>
            <a:noFill/>
          </a:ln>
        </p:spPr>
      </p:pic>
      <p:sp>
        <p:nvSpPr>
          <p:cNvPr id="123" name="Google Shape;123;p25"/>
          <p:cNvSpPr txBox="1"/>
          <p:nvPr/>
        </p:nvSpPr>
        <p:spPr>
          <a:xfrm>
            <a:off x="681675" y="4548600"/>
            <a:ext cx="7461300" cy="40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rPr>
              <a:t>Tim and Moby will teach you about the three branches of government.</a:t>
            </a:r>
            <a:endParaRPr sz="1800">
              <a:solidFill>
                <a:schemeClr val="lt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6"/>
          <p:cNvSpPr txBox="1"/>
          <p:nvPr/>
        </p:nvSpPr>
        <p:spPr>
          <a:xfrm>
            <a:off x="235500" y="198325"/>
            <a:ext cx="8502300" cy="169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129" name="Google Shape;129;p26"/>
          <p:cNvPicPr preferRelativeResize="0"/>
          <p:nvPr/>
        </p:nvPicPr>
        <p:blipFill>
          <a:blip r:embed="rId4">
            <a:alphaModFix/>
          </a:blip>
          <a:stretch>
            <a:fillRect/>
          </a:stretch>
        </p:blipFill>
        <p:spPr>
          <a:xfrm>
            <a:off x="696850" y="396625"/>
            <a:ext cx="1685524" cy="1264149"/>
          </a:xfrm>
          <a:prstGeom prst="rect">
            <a:avLst/>
          </a:prstGeom>
          <a:noFill/>
          <a:ln>
            <a:noFill/>
          </a:ln>
        </p:spPr>
      </p:pic>
      <p:pic>
        <p:nvPicPr>
          <p:cNvPr id="130" name="Google Shape;130;p26"/>
          <p:cNvPicPr preferRelativeResize="0"/>
          <p:nvPr/>
        </p:nvPicPr>
        <p:blipFill>
          <a:blip r:embed="rId5">
            <a:alphaModFix/>
          </a:blip>
          <a:stretch>
            <a:fillRect/>
          </a:stretch>
        </p:blipFill>
        <p:spPr>
          <a:xfrm>
            <a:off x="6572475" y="396625"/>
            <a:ext cx="1685525" cy="1264138"/>
          </a:xfrm>
          <a:prstGeom prst="rect">
            <a:avLst/>
          </a:prstGeom>
          <a:noFill/>
          <a:ln>
            <a:noFill/>
          </a:ln>
        </p:spPr>
      </p:pic>
      <p:pic>
        <p:nvPicPr>
          <p:cNvPr id="131" name="Google Shape;131;p26"/>
          <p:cNvPicPr preferRelativeResize="0"/>
          <p:nvPr/>
        </p:nvPicPr>
        <p:blipFill>
          <a:blip r:embed="rId6">
            <a:alphaModFix/>
          </a:blip>
          <a:stretch>
            <a:fillRect/>
          </a:stretch>
        </p:blipFill>
        <p:spPr>
          <a:xfrm>
            <a:off x="3114547" y="488317"/>
            <a:ext cx="2622575" cy="1080775"/>
          </a:xfrm>
          <a:prstGeom prst="rect">
            <a:avLst/>
          </a:prstGeom>
          <a:noFill/>
          <a:ln>
            <a:noFill/>
          </a:ln>
        </p:spPr>
      </p:pic>
      <p:sp>
        <p:nvSpPr>
          <p:cNvPr id="132" name="Google Shape;132;p26"/>
          <p:cNvSpPr txBox="1"/>
          <p:nvPr/>
        </p:nvSpPr>
        <p:spPr>
          <a:xfrm>
            <a:off x="449850" y="3032750"/>
            <a:ext cx="8390700" cy="59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rgbClr val="FFFFFF"/>
                </a:solidFill>
                <a:latin typeface="Roboto"/>
                <a:ea typeface="Roboto"/>
                <a:cs typeface="Roboto"/>
                <a:sym typeface="Roboto"/>
              </a:rPr>
              <a:t>Click and drag the vocabulary word under the Branch of Government to which it belongs.</a:t>
            </a:r>
            <a:endParaRPr sz="1600">
              <a:solidFill>
                <a:srgbClr val="FFFFFF"/>
              </a:solidFill>
              <a:latin typeface="Roboto"/>
              <a:ea typeface="Roboto"/>
              <a:cs typeface="Roboto"/>
              <a:sym typeface="Roboto"/>
            </a:endParaRPr>
          </a:p>
        </p:txBody>
      </p:sp>
      <p:sp>
        <p:nvSpPr>
          <p:cNvPr id="133" name="Google Shape;133;p26"/>
          <p:cNvSpPr txBox="1"/>
          <p:nvPr/>
        </p:nvSpPr>
        <p:spPr>
          <a:xfrm>
            <a:off x="449850" y="3457925"/>
            <a:ext cx="1985700" cy="34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26"/>
          <p:cNvSpPr txBox="1"/>
          <p:nvPr/>
        </p:nvSpPr>
        <p:spPr>
          <a:xfrm>
            <a:off x="512725" y="3710075"/>
            <a:ext cx="2053800" cy="34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26"/>
          <p:cNvSpPr txBox="1"/>
          <p:nvPr/>
        </p:nvSpPr>
        <p:spPr>
          <a:xfrm>
            <a:off x="602250" y="3610325"/>
            <a:ext cx="1985700" cy="34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6"/>
          <p:cNvSpPr txBox="1"/>
          <p:nvPr/>
        </p:nvSpPr>
        <p:spPr>
          <a:xfrm>
            <a:off x="841425" y="4251150"/>
            <a:ext cx="1985700" cy="34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6"/>
          <p:cNvSpPr txBox="1"/>
          <p:nvPr/>
        </p:nvSpPr>
        <p:spPr>
          <a:xfrm>
            <a:off x="371825" y="3557075"/>
            <a:ext cx="2053800" cy="34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26"/>
          <p:cNvSpPr txBox="1"/>
          <p:nvPr/>
        </p:nvSpPr>
        <p:spPr>
          <a:xfrm>
            <a:off x="309850" y="3681000"/>
            <a:ext cx="2430600" cy="2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6"/>
          <p:cNvSpPr txBox="1"/>
          <p:nvPr/>
        </p:nvSpPr>
        <p:spPr>
          <a:xfrm>
            <a:off x="532200" y="3801238"/>
            <a:ext cx="2430600" cy="2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6"/>
          <p:cNvSpPr txBox="1"/>
          <p:nvPr/>
        </p:nvSpPr>
        <p:spPr>
          <a:xfrm>
            <a:off x="5824488" y="4297300"/>
            <a:ext cx="3181500" cy="34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HOUSE OF REPRESENTATIVES</a:t>
            </a:r>
            <a:endParaRPr/>
          </a:p>
        </p:txBody>
      </p:sp>
      <p:sp>
        <p:nvSpPr>
          <p:cNvPr id="141" name="Google Shape;141;p26"/>
          <p:cNvSpPr txBox="1"/>
          <p:nvPr/>
        </p:nvSpPr>
        <p:spPr>
          <a:xfrm>
            <a:off x="6537738" y="3710075"/>
            <a:ext cx="2119500" cy="34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PRESIDENT</a:t>
            </a:r>
            <a:endParaRPr/>
          </a:p>
        </p:txBody>
      </p:sp>
      <p:sp>
        <p:nvSpPr>
          <p:cNvPr id="142" name="Google Shape;142;p26"/>
          <p:cNvSpPr txBox="1"/>
          <p:nvPr/>
        </p:nvSpPr>
        <p:spPr>
          <a:xfrm>
            <a:off x="687738" y="4464225"/>
            <a:ext cx="2119500" cy="34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CONGRESS</a:t>
            </a:r>
            <a:endParaRPr/>
          </a:p>
        </p:txBody>
      </p:sp>
      <p:sp>
        <p:nvSpPr>
          <p:cNvPr id="143" name="Google Shape;143;p26"/>
          <p:cNvSpPr txBox="1"/>
          <p:nvPr/>
        </p:nvSpPr>
        <p:spPr>
          <a:xfrm flipH="1" rot="10800000">
            <a:off x="3490788" y="4598247"/>
            <a:ext cx="2308800" cy="38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6"/>
          <p:cNvSpPr txBox="1"/>
          <p:nvPr/>
        </p:nvSpPr>
        <p:spPr>
          <a:xfrm>
            <a:off x="3271350" y="3680988"/>
            <a:ext cx="2430600" cy="27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SUPREME COURT</a:t>
            </a:r>
            <a:endParaRPr/>
          </a:p>
        </p:txBody>
      </p:sp>
      <p:sp>
        <p:nvSpPr>
          <p:cNvPr id="145" name="Google Shape;145;p26"/>
          <p:cNvSpPr txBox="1"/>
          <p:nvPr/>
        </p:nvSpPr>
        <p:spPr>
          <a:xfrm>
            <a:off x="3550200" y="4618350"/>
            <a:ext cx="1872900" cy="34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SENATE</a:t>
            </a:r>
            <a:endParaRPr/>
          </a:p>
        </p:txBody>
      </p:sp>
      <p:sp>
        <p:nvSpPr>
          <p:cNvPr id="146" name="Google Shape;146;p26"/>
          <p:cNvSpPr txBox="1"/>
          <p:nvPr/>
        </p:nvSpPr>
        <p:spPr>
          <a:xfrm>
            <a:off x="2981250" y="4077560"/>
            <a:ext cx="3181500" cy="59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VICE PRESIDENT</a:t>
            </a:r>
            <a:endParaRPr/>
          </a:p>
        </p:txBody>
      </p:sp>
      <p:sp>
        <p:nvSpPr>
          <p:cNvPr id="147" name="Google Shape;147;p26"/>
          <p:cNvSpPr txBox="1"/>
          <p:nvPr/>
        </p:nvSpPr>
        <p:spPr>
          <a:xfrm>
            <a:off x="309850" y="4010638"/>
            <a:ext cx="3181500" cy="34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CABINET</a:t>
            </a:r>
            <a:endParaRPr/>
          </a:p>
        </p:txBody>
      </p:sp>
      <p:sp>
        <p:nvSpPr>
          <p:cNvPr id="148" name="Google Shape;148;p26"/>
          <p:cNvSpPr txBox="1"/>
          <p:nvPr/>
        </p:nvSpPr>
        <p:spPr>
          <a:xfrm>
            <a:off x="156750" y="3557063"/>
            <a:ext cx="3181500" cy="34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OTHER FEDERAL COURTS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