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Martha Madse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14" Type="http://schemas.openxmlformats.org/officeDocument/2006/relationships/slide" Target="slides/slide8.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08-25T15:41:33.532">
    <p:pos x="6000" y="0"/>
    <p:text>Luane, This is wonderful. What is the last step? (Showing what you've learned)?</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0-08-27T22:10:15.791">
    <p:pos x="6000" y="0"/>
    <p:text>I love this. Thank you!!!</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533c216e5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533c216e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9251deced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9251deced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9251deced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9251deced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9251deced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9251deced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9251deced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9251deced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9251deced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9251deced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9251decedc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9251decedc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CC000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s://www.nhcivics.org/curriculum-library/deconstructing-the-preambl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www.youtube.com/watch?v=eLQ3ZEnchB4"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comments" Target="../comments/comment1.xml"/><Relationship Id="rId4" Type="http://schemas.openxmlformats.org/officeDocument/2006/relationships/hyperlink" Target="http://www.youtube.com/watch?v=mKPmobWNJaU" TargetMode="External"/><Relationship Id="rId5"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comments" Target="../comments/commen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 name="Shape 53"/>
        <p:cNvGrpSpPr/>
        <p:nvPr/>
      </p:nvGrpSpPr>
      <p:grpSpPr>
        <a:xfrm>
          <a:off x="0" y="0"/>
          <a:ext cx="0" cy="0"/>
          <a:chOff x="0" y="0"/>
          <a:chExt cx="0" cy="0"/>
        </a:xfrm>
      </p:grpSpPr>
      <p:sp>
        <p:nvSpPr>
          <p:cNvPr id="54" name="Google Shape;54;p13"/>
          <p:cNvSpPr txBox="1"/>
          <p:nvPr/>
        </p:nvSpPr>
        <p:spPr>
          <a:xfrm>
            <a:off x="0" y="297450"/>
            <a:ext cx="9444300" cy="318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Teacher Notes:</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b="1" i="1" lang="en" sz="1650">
                <a:solidFill>
                  <a:srgbClr val="565656"/>
                </a:solidFill>
              </a:rPr>
              <a:t>Purpose:</a:t>
            </a:r>
            <a:endParaRPr b="1" i="1" sz="1650">
              <a:solidFill>
                <a:srgbClr val="565656"/>
              </a:solidFill>
            </a:endParaRPr>
          </a:p>
          <a:p>
            <a:pPr indent="0" lvl="0" marL="0" rtl="0" algn="l">
              <a:spcBef>
                <a:spcPts val="0"/>
              </a:spcBef>
              <a:spcAft>
                <a:spcPts val="0"/>
              </a:spcAft>
              <a:buNone/>
            </a:pPr>
            <a:r>
              <a:rPr b="1" i="1" lang="en" sz="1650">
                <a:solidFill>
                  <a:srgbClr val="565656"/>
                </a:solidFill>
              </a:rPr>
              <a:t>Students will be familiar with the purpose of the Preamble of the U.S. Constitution. </a:t>
            </a:r>
            <a:endParaRPr b="1" i="1" sz="1650">
              <a:solidFill>
                <a:srgbClr val="565656"/>
              </a:solidFill>
            </a:endParaRPr>
          </a:p>
          <a:p>
            <a:pPr indent="0" lvl="0" marL="0" rtl="0" algn="l">
              <a:spcBef>
                <a:spcPts val="0"/>
              </a:spcBef>
              <a:spcAft>
                <a:spcPts val="0"/>
              </a:spcAft>
              <a:buNone/>
            </a:pPr>
            <a:r>
              <a:rPr b="1" i="1" lang="en" sz="1650">
                <a:solidFill>
                  <a:srgbClr val="565656"/>
                </a:solidFill>
              </a:rPr>
              <a:t>Students will be able to explain some key phrases and define key vocabulary as evidenced by their responses on the exit ticket.</a:t>
            </a:r>
            <a:endParaRPr b="1" i="1" sz="1650">
              <a:solidFill>
                <a:srgbClr val="565656"/>
              </a:solidFill>
            </a:endParaRPr>
          </a:p>
          <a:p>
            <a:pPr indent="0" lvl="0" marL="0" rtl="0" algn="l">
              <a:spcBef>
                <a:spcPts val="0"/>
              </a:spcBef>
              <a:spcAft>
                <a:spcPts val="0"/>
              </a:spcAft>
              <a:buNone/>
            </a:pPr>
            <a:r>
              <a:t/>
            </a:r>
            <a:endParaRPr b="1" i="1" sz="1650">
              <a:solidFill>
                <a:srgbClr val="565656"/>
              </a:solidFill>
            </a:endParaRPr>
          </a:p>
          <a:p>
            <a:pPr indent="0" lvl="0" marL="0" rtl="0" algn="l">
              <a:spcBef>
                <a:spcPts val="0"/>
              </a:spcBef>
              <a:spcAft>
                <a:spcPts val="0"/>
              </a:spcAft>
              <a:buNone/>
            </a:pPr>
            <a:r>
              <a:rPr b="1" lang="en" sz="1650">
                <a:solidFill>
                  <a:srgbClr val="565656"/>
                </a:solidFill>
              </a:rPr>
              <a:t>Please click here for the </a:t>
            </a:r>
            <a:r>
              <a:rPr b="1" lang="en" sz="1650">
                <a:solidFill>
                  <a:srgbClr val="565656"/>
                </a:solidFill>
              </a:rPr>
              <a:t>original</a:t>
            </a:r>
            <a:r>
              <a:rPr b="1" lang="en" sz="1650">
                <a:solidFill>
                  <a:srgbClr val="565656"/>
                </a:solidFill>
              </a:rPr>
              <a:t> lesson.  </a:t>
            </a:r>
            <a:r>
              <a:rPr b="1" lang="en" sz="1650" u="sng">
                <a:solidFill>
                  <a:schemeClr val="hlink"/>
                </a:solidFill>
                <a:hlinkClick r:id="rId3"/>
              </a:rPr>
              <a:t>Deconstructing the Preamble</a:t>
            </a:r>
            <a:endParaRPr b="1" sz="1650">
              <a:solidFill>
                <a:srgbClr val="565656"/>
              </a:solidFill>
            </a:endParaRPr>
          </a:p>
          <a:p>
            <a:pPr indent="0" lvl="0" marL="0" rtl="0" algn="l">
              <a:spcBef>
                <a:spcPts val="0"/>
              </a:spcBef>
              <a:spcAft>
                <a:spcPts val="0"/>
              </a:spcAft>
              <a:buNone/>
            </a:pPr>
            <a:r>
              <a:t/>
            </a:r>
            <a:endParaRPr b="1" sz="1650">
              <a:solidFill>
                <a:srgbClr val="565656"/>
              </a:solidFill>
            </a:endParaRPr>
          </a:p>
          <a:p>
            <a:pPr indent="0" lvl="0" marL="0" rtl="0" algn="l">
              <a:spcBef>
                <a:spcPts val="0"/>
              </a:spcBef>
              <a:spcAft>
                <a:spcPts val="0"/>
              </a:spcAft>
              <a:buNone/>
            </a:pPr>
            <a:r>
              <a:rPr b="1" lang="en" sz="1650">
                <a:solidFill>
                  <a:srgbClr val="565656"/>
                </a:solidFill>
              </a:rPr>
              <a:t>This lesson has been adapted for students participating in a remote/hybrid model.</a:t>
            </a:r>
            <a:endParaRPr b="1" sz="1650">
              <a:solidFill>
                <a:srgbClr val="565656"/>
              </a:solidFill>
            </a:endParaRPr>
          </a:p>
          <a:p>
            <a:pPr indent="0" lvl="0" marL="0" rtl="0" algn="l">
              <a:spcBef>
                <a:spcPts val="0"/>
              </a:spcBef>
              <a:spcAft>
                <a:spcPts val="0"/>
              </a:spcAft>
              <a:buNone/>
            </a:pPr>
            <a:r>
              <a:t/>
            </a:r>
            <a:endParaRPr b="1" sz="1650">
              <a:solidFill>
                <a:srgbClr val="565656"/>
              </a:solidFill>
            </a:endParaRPr>
          </a:p>
          <a:p>
            <a:pPr indent="0" lvl="0" marL="0" rtl="0" algn="l">
              <a:spcBef>
                <a:spcPts val="0"/>
              </a:spcBef>
              <a:spcAft>
                <a:spcPts val="0"/>
              </a:spcAft>
              <a:buNone/>
            </a:pPr>
            <a:r>
              <a:t/>
            </a:r>
            <a:endParaRPr b="1" sz="1650">
              <a:solidFill>
                <a:srgbClr val="565656"/>
              </a:solidFill>
            </a:endParaRPr>
          </a:p>
          <a:p>
            <a:pPr indent="0" lvl="0" marL="0" rtl="0" algn="l">
              <a:spcBef>
                <a:spcPts val="0"/>
              </a:spcBef>
              <a:spcAft>
                <a:spcPts val="0"/>
              </a:spcAft>
              <a:buNone/>
            </a:pPr>
            <a:r>
              <a:t/>
            </a:r>
            <a:endParaRPr b="1" sz="1650">
              <a:solidFill>
                <a:srgbClr val="565656"/>
              </a:solidFill>
            </a:endParaRPr>
          </a:p>
          <a:p>
            <a:pPr indent="0" lvl="0" marL="0" rtl="0" algn="l">
              <a:spcBef>
                <a:spcPts val="0"/>
              </a:spcBef>
              <a:spcAft>
                <a:spcPts val="0"/>
              </a:spcAft>
              <a:buNone/>
            </a:pPr>
            <a:r>
              <a:t/>
            </a:r>
            <a:endParaRPr b="1" sz="1650">
              <a:solidFill>
                <a:srgbClr val="565656"/>
              </a:solidFill>
            </a:endParaRPr>
          </a:p>
          <a:p>
            <a:pPr indent="0" lvl="0" marL="0" rtl="0" algn="l">
              <a:spcBef>
                <a:spcPts val="0"/>
              </a:spcBef>
              <a:spcAft>
                <a:spcPts val="0"/>
              </a:spcAft>
              <a:buNone/>
            </a:pPr>
            <a:r>
              <a:t/>
            </a:r>
            <a:endParaRPr b="1" sz="1650">
              <a:solidFill>
                <a:srgbClr val="565656"/>
              </a:solidFill>
            </a:endParaRPr>
          </a:p>
          <a:p>
            <a:pPr indent="0" lvl="0" marL="0" rtl="0" algn="l">
              <a:spcBef>
                <a:spcPts val="0"/>
              </a:spcBef>
              <a:spcAft>
                <a:spcPts val="0"/>
              </a:spcAft>
              <a:buNone/>
            </a:pPr>
            <a:r>
              <a:t/>
            </a:r>
            <a:endParaRPr b="1" sz="1650">
              <a:solidFill>
                <a:srgbClr val="565656"/>
              </a:solidFill>
            </a:endParaRPr>
          </a:p>
          <a:p>
            <a:pPr indent="0" lvl="0" marL="0" rtl="0" algn="l">
              <a:spcBef>
                <a:spcPts val="0"/>
              </a:spcBef>
              <a:spcAft>
                <a:spcPts val="0"/>
              </a:spcAft>
              <a:buNone/>
            </a:pPr>
            <a:r>
              <a:t/>
            </a:r>
            <a:endParaRPr b="1" sz="1650">
              <a:solidFill>
                <a:srgbClr val="56565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nvSpPr>
        <p:spPr>
          <a:xfrm>
            <a:off x="433775" y="309850"/>
            <a:ext cx="8985600" cy="203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100">
                <a:solidFill>
                  <a:srgbClr val="FFFFFF"/>
                </a:solidFill>
              </a:rPr>
              <a:t>The Preamble to the Constitution</a:t>
            </a:r>
            <a:endParaRPr b="1" sz="4100">
              <a:solidFill>
                <a:srgbClr val="FFFFFF"/>
              </a:solidFill>
            </a:endParaRPr>
          </a:p>
        </p:txBody>
      </p:sp>
      <p:pic>
        <p:nvPicPr>
          <p:cNvPr id="60" name="Google Shape;60;p14"/>
          <p:cNvPicPr preferRelativeResize="0"/>
          <p:nvPr/>
        </p:nvPicPr>
        <p:blipFill>
          <a:blip r:embed="rId3">
            <a:alphaModFix/>
          </a:blip>
          <a:stretch>
            <a:fillRect/>
          </a:stretch>
        </p:blipFill>
        <p:spPr>
          <a:xfrm>
            <a:off x="3238500" y="1171850"/>
            <a:ext cx="2933700" cy="3695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1326150" y="718850"/>
            <a:ext cx="6545725" cy="36754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nvSpPr>
        <p:spPr>
          <a:xfrm>
            <a:off x="954325" y="855175"/>
            <a:ext cx="7374300" cy="366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FFFFF"/>
                </a:solidFill>
              </a:rPr>
              <a:t>The Preamble to the Constitution introduces the </a:t>
            </a:r>
            <a:r>
              <a:rPr lang="en" sz="3000">
                <a:solidFill>
                  <a:srgbClr val="FFFFFF"/>
                </a:solidFill>
              </a:rPr>
              <a:t>Constitution and sets forth the general purposes for which the government was established. It declares the power of the government comes from the people.  </a:t>
            </a:r>
            <a:r>
              <a:rPr lang="en" sz="3000">
                <a:solidFill>
                  <a:srgbClr val="FFFFFF"/>
                </a:solidFill>
              </a:rPr>
              <a:t>  </a:t>
            </a:r>
            <a:endParaRPr sz="30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7"/>
          <p:cNvSpPr txBox="1"/>
          <p:nvPr/>
        </p:nvSpPr>
        <p:spPr>
          <a:xfrm>
            <a:off x="61950" y="86775"/>
            <a:ext cx="9233400" cy="467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FFFFFF"/>
                </a:solidFill>
              </a:rPr>
              <a:t>These are the phrases in the Preamble that may be difficult to understand.  </a:t>
            </a:r>
            <a:endParaRPr sz="3000">
              <a:solidFill>
                <a:srgbClr val="FFFFFF"/>
              </a:solidFill>
            </a:endParaRPr>
          </a:p>
          <a:p>
            <a:pPr indent="0" lvl="0" marL="0" rtl="0" algn="l">
              <a:spcBef>
                <a:spcPts val="0"/>
              </a:spcBef>
              <a:spcAft>
                <a:spcPts val="0"/>
              </a:spcAft>
              <a:buNone/>
            </a:pPr>
            <a:r>
              <a:rPr lang="en" sz="3000">
                <a:solidFill>
                  <a:srgbClr val="FFFFFF"/>
                </a:solidFill>
              </a:rPr>
              <a:t>	</a:t>
            </a:r>
            <a:endParaRPr sz="3000">
              <a:solidFill>
                <a:srgbClr val="FFFFFF"/>
              </a:solidFill>
            </a:endParaRPr>
          </a:p>
          <a:p>
            <a:pPr indent="-381000" lvl="0" marL="457200" rtl="0" algn="l">
              <a:spcBef>
                <a:spcPts val="0"/>
              </a:spcBef>
              <a:spcAft>
                <a:spcPts val="0"/>
              </a:spcAft>
              <a:buClr>
                <a:srgbClr val="A4C2F4"/>
              </a:buClr>
              <a:buSzPts val="2400"/>
              <a:buChar char="●"/>
            </a:pPr>
            <a:r>
              <a:rPr lang="en" sz="2400">
                <a:solidFill>
                  <a:srgbClr val="A4C2F4"/>
                </a:solidFill>
              </a:rPr>
              <a:t>perfect union</a:t>
            </a:r>
            <a:endParaRPr sz="2400">
              <a:solidFill>
                <a:srgbClr val="A4C2F4"/>
              </a:solidFill>
            </a:endParaRPr>
          </a:p>
          <a:p>
            <a:pPr indent="-381000" lvl="0" marL="457200" rtl="0" algn="l">
              <a:spcBef>
                <a:spcPts val="0"/>
              </a:spcBef>
              <a:spcAft>
                <a:spcPts val="0"/>
              </a:spcAft>
              <a:buClr>
                <a:srgbClr val="A4C2F4"/>
              </a:buClr>
              <a:buSzPts val="2400"/>
              <a:buChar char="●"/>
            </a:pPr>
            <a:r>
              <a:rPr lang="en" sz="2400">
                <a:solidFill>
                  <a:srgbClr val="A4C2F4"/>
                </a:solidFill>
              </a:rPr>
              <a:t>establish justice</a:t>
            </a:r>
            <a:endParaRPr sz="2400">
              <a:solidFill>
                <a:srgbClr val="A4C2F4"/>
              </a:solidFill>
            </a:endParaRPr>
          </a:p>
          <a:p>
            <a:pPr indent="-381000" lvl="0" marL="457200" rtl="0" algn="l">
              <a:spcBef>
                <a:spcPts val="0"/>
              </a:spcBef>
              <a:spcAft>
                <a:spcPts val="0"/>
              </a:spcAft>
              <a:buClr>
                <a:srgbClr val="A4C2F4"/>
              </a:buClr>
              <a:buSzPts val="2400"/>
              <a:buChar char="●"/>
            </a:pPr>
            <a:r>
              <a:rPr lang="en" sz="2400">
                <a:solidFill>
                  <a:srgbClr val="A4C2F4"/>
                </a:solidFill>
              </a:rPr>
              <a:t>insure domestic tranquility</a:t>
            </a:r>
            <a:endParaRPr sz="2400">
              <a:solidFill>
                <a:srgbClr val="A4C2F4"/>
              </a:solidFill>
            </a:endParaRPr>
          </a:p>
          <a:p>
            <a:pPr indent="-381000" lvl="0" marL="457200" rtl="0" algn="l">
              <a:spcBef>
                <a:spcPts val="0"/>
              </a:spcBef>
              <a:spcAft>
                <a:spcPts val="0"/>
              </a:spcAft>
              <a:buClr>
                <a:srgbClr val="A4C2F4"/>
              </a:buClr>
              <a:buSzPts val="2400"/>
              <a:buChar char="●"/>
            </a:pPr>
            <a:r>
              <a:rPr lang="en" sz="2400">
                <a:solidFill>
                  <a:srgbClr val="A4C2F4"/>
                </a:solidFill>
              </a:rPr>
              <a:t>provide for the common defence</a:t>
            </a:r>
            <a:endParaRPr sz="2400">
              <a:solidFill>
                <a:srgbClr val="A4C2F4"/>
              </a:solidFill>
            </a:endParaRPr>
          </a:p>
          <a:p>
            <a:pPr indent="-381000" lvl="0" marL="457200" rtl="0" algn="l">
              <a:spcBef>
                <a:spcPts val="0"/>
              </a:spcBef>
              <a:spcAft>
                <a:spcPts val="0"/>
              </a:spcAft>
              <a:buClr>
                <a:srgbClr val="A4C2F4"/>
              </a:buClr>
              <a:buSzPts val="2400"/>
              <a:buChar char="●"/>
            </a:pPr>
            <a:r>
              <a:rPr lang="en" sz="2400">
                <a:solidFill>
                  <a:srgbClr val="A4C2F4"/>
                </a:solidFill>
              </a:rPr>
              <a:t>promote the general welfare</a:t>
            </a:r>
            <a:endParaRPr sz="2400">
              <a:solidFill>
                <a:srgbClr val="A4C2F4"/>
              </a:solidFill>
            </a:endParaRPr>
          </a:p>
          <a:p>
            <a:pPr indent="-381000" lvl="0" marL="457200" rtl="0" algn="l">
              <a:spcBef>
                <a:spcPts val="0"/>
              </a:spcBef>
              <a:spcAft>
                <a:spcPts val="0"/>
              </a:spcAft>
              <a:buClr>
                <a:srgbClr val="A4C2F4"/>
              </a:buClr>
              <a:buSzPts val="2400"/>
              <a:buChar char="●"/>
            </a:pPr>
            <a:r>
              <a:rPr lang="en" sz="2400">
                <a:solidFill>
                  <a:srgbClr val="A4C2F4"/>
                </a:solidFill>
              </a:rPr>
              <a:t>secure the blessings of liberty to ourselves and our </a:t>
            </a:r>
            <a:r>
              <a:rPr lang="en" sz="2400">
                <a:solidFill>
                  <a:srgbClr val="A4C2F4"/>
                </a:solidFill>
              </a:rPr>
              <a:t>posterity</a:t>
            </a:r>
            <a:endParaRPr sz="2400">
              <a:solidFill>
                <a:srgbClr val="A4C2F4"/>
              </a:solidFill>
            </a:endParaRPr>
          </a:p>
          <a:p>
            <a:pPr indent="0" lvl="0" marL="457200" rtl="0" algn="l">
              <a:spcBef>
                <a:spcPts val="0"/>
              </a:spcBef>
              <a:spcAft>
                <a:spcPts val="0"/>
              </a:spcAft>
              <a:buNone/>
            </a:pPr>
            <a:r>
              <a:t/>
            </a:r>
            <a:endParaRPr sz="2400">
              <a:solidFill>
                <a:srgbClr val="FFFFFF"/>
              </a:solidFill>
            </a:endParaRPr>
          </a:p>
          <a:p>
            <a:pPr indent="0" lvl="0" marL="0" rtl="0" algn="ctr">
              <a:spcBef>
                <a:spcPts val="0"/>
              </a:spcBef>
              <a:spcAft>
                <a:spcPts val="0"/>
              </a:spcAft>
              <a:buNone/>
            </a:pPr>
            <a:r>
              <a:rPr lang="en" sz="3000">
                <a:solidFill>
                  <a:srgbClr val="FFFFFF"/>
                </a:solidFill>
              </a:rPr>
              <a:t> </a:t>
            </a:r>
            <a:r>
              <a:rPr i="1" lang="en" sz="3000">
                <a:solidFill>
                  <a:srgbClr val="FFFFFF"/>
                </a:solidFill>
              </a:rPr>
              <a:t>Watch the next two videos to help you better understand these phrases.</a:t>
            </a:r>
            <a:endParaRPr i="1" sz="30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pic>
        <p:nvPicPr>
          <p:cNvPr descr="You've probably heard of the Preamble to the Constitution and may have even memorized it for a class, but do you know what it actually means?  We break it down for you phrase by phrase in plain English." id="80" name="Google Shape;80;p18" title="What Does the Preamble Actually Mean?">
            <a:hlinkClick r:id="rId3"/>
          </p:cNvPr>
          <p:cNvPicPr preferRelativeResize="0"/>
          <p:nvPr/>
        </p:nvPicPr>
        <p:blipFill>
          <a:blip r:embed="rId4">
            <a:alphaModFix/>
          </a:blip>
          <a:stretch>
            <a:fillRect/>
          </a:stretch>
        </p:blipFill>
        <p:spPr>
          <a:xfrm>
            <a:off x="1367025" y="347025"/>
            <a:ext cx="6407924" cy="4350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descr="1976. This song teaches about the opening to the United States Constitution, with its preamble set to music. When writing this song, they had to remove a small section of the preamble to make the song rhyme. This song was voted the 6th best song on the 30th anniversary edition. Sung by Essra Mohawk. Written by Bob Dorough, Tom Yohe." id="85" name="Google Shape;85;p19" title="Schoolhouse Rock- The Preamble">
            <a:hlinkClick r:id="rId4"/>
          </p:cNvPr>
          <p:cNvPicPr preferRelativeResize="0"/>
          <p:nvPr/>
        </p:nvPicPr>
        <p:blipFill>
          <a:blip r:embed="rId5">
            <a:alphaModFix/>
          </a:blip>
          <a:stretch>
            <a:fillRect/>
          </a:stretch>
        </p:blipFill>
        <p:spPr>
          <a:xfrm>
            <a:off x="1500575" y="428625"/>
            <a:ext cx="5715000" cy="4286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0"/>
          <p:cNvSpPr txBox="1"/>
          <p:nvPr/>
        </p:nvSpPr>
        <p:spPr>
          <a:xfrm>
            <a:off x="0" y="110550"/>
            <a:ext cx="9048900" cy="52098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i="1" lang="en" sz="1700">
                <a:solidFill>
                  <a:srgbClr val="A4C2F4"/>
                </a:solidFill>
              </a:rPr>
              <a:t>Now it is time to show what you know.</a:t>
            </a:r>
            <a:endParaRPr b="1" i="1" sz="1700">
              <a:solidFill>
                <a:srgbClr val="A4C2F4"/>
              </a:solidFill>
            </a:endParaRPr>
          </a:p>
          <a:p>
            <a:pPr indent="0" lvl="0" marL="0" rtl="0" algn="l">
              <a:spcBef>
                <a:spcPts val="0"/>
              </a:spcBef>
              <a:spcAft>
                <a:spcPts val="0"/>
              </a:spcAft>
              <a:buNone/>
            </a:pPr>
            <a:r>
              <a:rPr lang="en" sz="1700">
                <a:solidFill>
                  <a:srgbClr val="FFFFFF"/>
                </a:solidFill>
              </a:rPr>
              <a:t>Directions: Read the original line from the Preamble and then put the line in your own words on the right side.  You may need to rewatch the video, “ What Does the Preamble Actually Mean?  When you are finished, please share with your teacher.</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rPr lang="en" sz="1700">
                <a:solidFill>
                  <a:srgbClr val="FFFFFF"/>
                </a:solidFill>
              </a:rPr>
              <a:t>          PREAMBLE QUOTE				        YOUR INTERPRETATION</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rPr lang="en" sz="1700">
                <a:solidFill>
                  <a:srgbClr val="FFFFFF"/>
                </a:solidFill>
              </a:rPr>
              <a:t>“In order to form a more perfect union”                                                               </a:t>
            </a:r>
            <a:endParaRPr sz="1700">
              <a:solidFill>
                <a:srgbClr val="FFFFFF"/>
              </a:solidFill>
            </a:endParaRPr>
          </a:p>
          <a:p>
            <a:pPr indent="0" lvl="0" marL="0" rtl="0" algn="l">
              <a:spcBef>
                <a:spcPts val="0"/>
              </a:spcBef>
              <a:spcAft>
                <a:spcPts val="0"/>
              </a:spcAft>
              <a:buNone/>
            </a:pPr>
            <a:r>
              <a:rPr lang="en" sz="1700">
                <a:solidFill>
                  <a:srgbClr val="FFFFFF"/>
                </a:solidFill>
              </a:rPr>
              <a:t> </a:t>
            </a:r>
            <a:endParaRPr sz="1700">
              <a:solidFill>
                <a:srgbClr val="FFFFFF"/>
              </a:solidFill>
            </a:endParaRPr>
          </a:p>
          <a:p>
            <a:pPr indent="0" lvl="0" marL="0" rtl="0" algn="l">
              <a:spcBef>
                <a:spcPts val="0"/>
              </a:spcBef>
              <a:spcAft>
                <a:spcPts val="0"/>
              </a:spcAft>
              <a:buNone/>
            </a:pPr>
            <a:r>
              <a:rPr lang="en" sz="1700">
                <a:solidFill>
                  <a:srgbClr val="FFFFFF"/>
                </a:solidFill>
              </a:rPr>
              <a:t>“establish justice”                                                </a:t>
            </a:r>
            <a:r>
              <a:rPr lang="en">
                <a:solidFill>
                  <a:srgbClr val="FFFFFF"/>
                </a:solidFill>
              </a:rPr>
              <a:t>Type here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sz="1700">
                <a:solidFill>
                  <a:srgbClr val="FFFFFF"/>
                </a:solidFill>
              </a:rPr>
              <a:t>“insure domestic tranquility”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rPr lang="en" sz="1700">
                <a:solidFill>
                  <a:srgbClr val="FFFFFF"/>
                </a:solidFill>
              </a:rPr>
              <a:t>“provide for the common defence”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rPr lang="en" sz="1700">
                <a:solidFill>
                  <a:srgbClr val="FFFFFF"/>
                </a:solidFill>
              </a:rPr>
              <a:t>“promote the general welfare”                    </a:t>
            </a:r>
            <a:endParaRPr>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rPr lang="en" sz="1700">
                <a:solidFill>
                  <a:srgbClr val="FFFFFF"/>
                </a:solidFill>
              </a:rPr>
              <a:t>“secure the blessings of liberty to ourselves</a:t>
            </a:r>
            <a:endParaRPr sz="1700">
              <a:solidFill>
                <a:srgbClr val="FFFFFF"/>
              </a:solidFill>
            </a:endParaRPr>
          </a:p>
          <a:p>
            <a:pPr indent="0" lvl="0" marL="0" rtl="0" algn="l">
              <a:spcBef>
                <a:spcPts val="0"/>
              </a:spcBef>
              <a:spcAft>
                <a:spcPts val="0"/>
              </a:spcAft>
              <a:buNone/>
            </a:pPr>
            <a:r>
              <a:rPr lang="en" sz="1700">
                <a:solidFill>
                  <a:srgbClr val="FFFFFF"/>
                </a:solidFill>
              </a:rPr>
              <a:t> and our posterity”  </a:t>
            </a:r>
            <a:endParaRPr sz="1700">
              <a:solidFill>
                <a:srgbClr val="FFFFFF"/>
              </a:solidFill>
            </a:endParaRPr>
          </a:p>
          <a:p>
            <a:pPr indent="0" lvl="0" marL="0" rtl="0" algn="l">
              <a:spcBef>
                <a:spcPts val="0"/>
              </a:spcBef>
              <a:spcAft>
                <a:spcPts val="0"/>
              </a:spcAft>
              <a:buNone/>
            </a:pPr>
            <a:r>
              <a:rPr lang="en" sz="1700">
                <a:solidFill>
                  <a:srgbClr val="FFFFFF"/>
                </a:solidFill>
              </a:rPr>
              <a:t> </a:t>
            </a:r>
            <a:endParaRPr>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rPr lang="en" sz="1700">
                <a:solidFill>
                  <a:srgbClr val="FFFFFF"/>
                </a:solidFill>
              </a:rPr>
              <a:t>“</a:t>
            </a:r>
            <a:r>
              <a:rPr lang="en" sz="1700">
                <a:solidFill>
                  <a:srgbClr val="FFFFFF"/>
                </a:solidFill>
              </a:rPr>
              <a:t>secure the blessings of liberty to </a:t>
            </a:r>
            <a:endParaRPr sz="1700">
              <a:solidFill>
                <a:srgbClr val="FFFFFF"/>
              </a:solidFill>
            </a:endParaRPr>
          </a:p>
          <a:p>
            <a:pPr indent="0" lvl="0" marL="0" rtl="0" algn="l">
              <a:spcBef>
                <a:spcPts val="0"/>
              </a:spcBef>
              <a:spcAft>
                <a:spcPts val="0"/>
              </a:spcAft>
              <a:buNone/>
            </a:pPr>
            <a:r>
              <a:rPr lang="en" sz="1700">
                <a:solidFill>
                  <a:srgbClr val="FFFFFF"/>
                </a:solidFill>
              </a:rPr>
              <a:t>ourselves and our posterity”</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p:txBody>
      </p:sp>
      <p:cxnSp>
        <p:nvCxnSpPr>
          <p:cNvPr id="91" name="Google Shape;91;p20"/>
          <p:cNvCxnSpPr/>
          <p:nvPr/>
        </p:nvCxnSpPr>
        <p:spPr>
          <a:xfrm rot="10800000">
            <a:off x="4318300" y="2063300"/>
            <a:ext cx="44100" cy="2785500"/>
          </a:xfrm>
          <a:prstGeom prst="straightConnector1">
            <a:avLst/>
          </a:prstGeom>
          <a:noFill/>
          <a:ln cap="flat" cmpd="sng" w="9525">
            <a:solidFill>
              <a:srgbClr val="000000"/>
            </a:solidFill>
            <a:prstDash val="solid"/>
            <a:round/>
            <a:headEnd len="med" w="med" type="none"/>
            <a:tailEnd len="med" w="med" type="none"/>
          </a:ln>
        </p:spPr>
      </p:cxnSp>
      <p:cxnSp>
        <p:nvCxnSpPr>
          <p:cNvPr id="92" name="Google Shape;92;p20"/>
          <p:cNvCxnSpPr/>
          <p:nvPr/>
        </p:nvCxnSpPr>
        <p:spPr>
          <a:xfrm>
            <a:off x="692675" y="1815825"/>
            <a:ext cx="7973100" cy="14700"/>
          </a:xfrm>
          <a:prstGeom prst="straightConnector1">
            <a:avLst/>
          </a:prstGeom>
          <a:noFill/>
          <a:ln cap="flat" cmpd="sng" w="9525">
            <a:solidFill>
              <a:srgbClr val="000000"/>
            </a:solidFill>
            <a:prstDash val="solid"/>
            <a:round/>
            <a:headEnd len="med" w="med" type="none"/>
            <a:tailEnd len="med" w="med" type="none"/>
          </a:ln>
        </p:spPr>
      </p:cxnSp>
      <p:sp>
        <p:nvSpPr>
          <p:cNvPr id="93" name="Google Shape;93;p20"/>
          <p:cNvSpPr txBox="1"/>
          <p:nvPr/>
        </p:nvSpPr>
        <p:spPr>
          <a:xfrm>
            <a:off x="4539250" y="2004325"/>
            <a:ext cx="3375000" cy="313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 T</a:t>
            </a:r>
            <a:r>
              <a:rPr lang="en">
                <a:solidFill>
                  <a:srgbClr val="FFFFFF"/>
                </a:solidFill>
              </a:rPr>
              <a:t>ype here</a:t>
            </a:r>
            <a:endParaRPr>
              <a:solidFill>
                <a:srgbClr val="FFFFFF"/>
              </a:solidFill>
            </a:endParaRPr>
          </a:p>
        </p:txBody>
      </p:sp>
      <p:sp>
        <p:nvSpPr>
          <p:cNvPr id="94" name="Google Shape;94;p20"/>
          <p:cNvSpPr txBox="1"/>
          <p:nvPr/>
        </p:nvSpPr>
        <p:spPr>
          <a:xfrm>
            <a:off x="4539250" y="2491325"/>
            <a:ext cx="3375000" cy="313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0"/>
          <p:cNvSpPr txBox="1"/>
          <p:nvPr/>
        </p:nvSpPr>
        <p:spPr>
          <a:xfrm>
            <a:off x="4539250" y="2978325"/>
            <a:ext cx="3375000" cy="313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 Type here</a:t>
            </a:r>
            <a:endParaRPr>
              <a:solidFill>
                <a:srgbClr val="FFFFFF"/>
              </a:solidFill>
            </a:endParaRPr>
          </a:p>
        </p:txBody>
      </p:sp>
      <p:sp>
        <p:nvSpPr>
          <p:cNvPr id="96" name="Google Shape;96;p20"/>
          <p:cNvSpPr txBox="1"/>
          <p:nvPr/>
        </p:nvSpPr>
        <p:spPr>
          <a:xfrm>
            <a:off x="4539250" y="3465325"/>
            <a:ext cx="3375000" cy="313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 </a:t>
            </a:r>
            <a:r>
              <a:rPr lang="en">
                <a:solidFill>
                  <a:srgbClr val="FFFFFF"/>
                </a:solidFill>
              </a:rPr>
              <a:t>Type here</a:t>
            </a:r>
            <a:endParaRPr>
              <a:solidFill>
                <a:srgbClr val="FFFFFF"/>
              </a:solidFill>
            </a:endParaRPr>
          </a:p>
        </p:txBody>
      </p:sp>
      <p:sp>
        <p:nvSpPr>
          <p:cNvPr id="97" name="Google Shape;97;p20"/>
          <p:cNvSpPr txBox="1"/>
          <p:nvPr/>
        </p:nvSpPr>
        <p:spPr>
          <a:xfrm>
            <a:off x="4539250" y="3952325"/>
            <a:ext cx="3375000" cy="395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Type here</a:t>
            </a:r>
            <a:endParaRPr>
              <a:solidFill>
                <a:srgbClr val="FFFFFF"/>
              </a:solidFill>
            </a:endParaRPr>
          </a:p>
        </p:txBody>
      </p:sp>
      <p:sp>
        <p:nvSpPr>
          <p:cNvPr id="98" name="Google Shape;98;p20"/>
          <p:cNvSpPr txBox="1"/>
          <p:nvPr/>
        </p:nvSpPr>
        <p:spPr>
          <a:xfrm>
            <a:off x="4539250" y="4521525"/>
            <a:ext cx="3375000" cy="395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Type here</a:t>
            </a:r>
            <a:endParaRPr>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