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Montserrat"/>
      <p:regular r:id="rId41"/>
      <p:bold r:id="rId42"/>
      <p:italic r:id="rId43"/>
      <p:boldItalic r:id="rId44"/>
    </p:embeddedFont>
    <p:embeddedFont>
      <p:font typeface="Lato"/>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6E087E-BCA3-4F76-A580-AF7E81DEA54C}">
  <a:tblStyle styleId="{806E087E-BCA3-4F76-A580-AF7E81DEA54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font" Target="fonts/Montserrat-bold.fntdata"/><Relationship Id="rId41" Type="http://schemas.openxmlformats.org/officeDocument/2006/relationships/font" Target="fonts/Montserrat-regular.fntdata"/><Relationship Id="rId22" Type="http://schemas.openxmlformats.org/officeDocument/2006/relationships/slide" Target="slides/slide16.xml"/><Relationship Id="rId44" Type="http://schemas.openxmlformats.org/officeDocument/2006/relationships/font" Target="fonts/Montserrat-boldItalic.fntdata"/><Relationship Id="rId21" Type="http://schemas.openxmlformats.org/officeDocument/2006/relationships/slide" Target="slides/slide15.xml"/><Relationship Id="rId43" Type="http://schemas.openxmlformats.org/officeDocument/2006/relationships/font" Target="fonts/Montserrat-italic.fntdata"/><Relationship Id="rId24" Type="http://schemas.openxmlformats.org/officeDocument/2006/relationships/slide" Target="slides/slide18.xml"/><Relationship Id="rId46" Type="http://schemas.openxmlformats.org/officeDocument/2006/relationships/font" Target="fonts/Lato-bold.fntdata"/><Relationship Id="rId23" Type="http://schemas.openxmlformats.org/officeDocument/2006/relationships/slide" Target="slides/slide17.xml"/><Relationship Id="rId45" Type="http://schemas.openxmlformats.org/officeDocument/2006/relationships/font" Target="fonts/La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48" Type="http://schemas.openxmlformats.org/officeDocument/2006/relationships/font" Target="fonts/Lato-boldItalic.fntdata"/><Relationship Id="rId25" Type="http://schemas.openxmlformats.org/officeDocument/2006/relationships/slide" Target="slides/slide19.xml"/><Relationship Id="rId47" Type="http://schemas.openxmlformats.org/officeDocument/2006/relationships/font" Target="fonts/Lato-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8d0ab93cd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d0ab93cd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8d0ab93cd7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8d0ab93cd7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8d0ab93cd7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8d0ab93cd7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8d0ab93cd7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8d0ab93cd7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8d0ab93cd7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8d0ab93cd7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8d0ab93cd7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8d0ab93cd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8d0ab93cd7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8d0ab93cd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8d0ab93cd7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8d0ab93cd7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8d0ab93cd7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8d0ab93cd7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8d0ab93cd7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8d0ab93cd7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8d0ab93cd7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8d0ab93cd7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8d0ab93cd7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8d0ab93cd7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8d0ab93cd7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8d0ab93cd7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8d0ab93cd7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8d0ab93cd7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8d0ab93cd7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8d0ab93cd7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8d0ab93cd7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8d0ab93cd7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8d0ab93cd7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8d0ab93cd7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8d0ab93cd7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8d0ab93cd7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8d0ab93cd7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8d0ab93cd7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8d0ab93cd7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8d0ab93cd7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8d0ab93cd7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8d0ab93cd7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8d0ab93cd7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8d0ab93cd7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8d0ab93cd7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8d0ab93cd7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8d0ab93cd7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8d0ab93cd7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8d0ab93cd7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8d0ab93cd7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8d0ab93cd7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8d0ab93cd7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8d0ab93cd7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8d0ab93cd7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8d0ab93cd7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8d0ab93cd7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8d0ab93cd7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8d0ab93cd7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8d0ab93cd7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8d0ab93cd7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8d0ab93cd7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8d0ab93cd7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8d0ab93cd7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8d0ab93cd7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8d0ab93cd7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8d0ab93cd7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hyperlink" Target="http://www.youtube.com/watch?v=PcwrT8XnhGY" TargetMode="Externa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hyperlink" Target="https://www.archives.gov/founding-docs/bill-of-rights-transcript#toc-amendment-ii" TargetMode="External"/></Relationships>
</file>

<file path=ppt/slides/_rels/slide17.xml.rels><?xml version="1.0" encoding="UTF-8" standalone="yes"?><Relationships xmlns="http://schemas.openxmlformats.org/package/2006/relationships"><Relationship Id="rId20" Type="http://schemas.openxmlformats.org/officeDocument/2006/relationships/hyperlink" Target="https://www.oyez.org/cases/1985/85-140" TargetMode="External"/><Relationship Id="rId22" Type="http://schemas.openxmlformats.org/officeDocument/2006/relationships/hyperlink" Target="https://www.oyez.org/cases/1989/88-1503" TargetMode="External"/><Relationship Id="rId21" Type="http://schemas.openxmlformats.org/officeDocument/2006/relationships/hyperlink" Target="https://www.law.cornell.edu/supremecourt/text/497/261" TargetMode="External"/><Relationship Id="rId24" Type="http://schemas.openxmlformats.org/officeDocument/2006/relationships/hyperlink" Target="https://www.oyez.org/cases/1991/91-744" TargetMode="External"/><Relationship Id="rId23" Type="http://schemas.openxmlformats.org/officeDocument/2006/relationships/hyperlink" Target="https://www.law.cornell.edu/supct/html/91-744.ZO.html" TargetMode="External"/><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hyperlink" Target="https://www.law.cornell.edu/supremecourt/text/262/390" TargetMode="External"/><Relationship Id="rId4" Type="http://schemas.openxmlformats.org/officeDocument/2006/relationships/hyperlink" Target="https://www.oyez.org/cases/1922/325" TargetMode="External"/><Relationship Id="rId9" Type="http://schemas.openxmlformats.org/officeDocument/2006/relationships/hyperlink" Target="https://www.law.cornell.edu/supremecourt/text/389/347" TargetMode="External"/><Relationship Id="rId26" Type="http://schemas.openxmlformats.org/officeDocument/2006/relationships/hyperlink" Target="https://www.oyez.org/cases/1996/96-110" TargetMode="External"/><Relationship Id="rId25" Type="http://schemas.openxmlformats.org/officeDocument/2006/relationships/hyperlink" Target="https://www.law.cornell.edu/supct/html/96-110.ZO.html" TargetMode="External"/><Relationship Id="rId28" Type="http://schemas.openxmlformats.org/officeDocument/2006/relationships/hyperlink" Target="https://www.oyez.org/cases/2002/02-102" TargetMode="External"/><Relationship Id="rId27" Type="http://schemas.openxmlformats.org/officeDocument/2006/relationships/hyperlink" Target="https://www.law.cornell.edu/supct/html/02-102.ZO.html" TargetMode="External"/><Relationship Id="rId5" Type="http://schemas.openxmlformats.org/officeDocument/2006/relationships/hyperlink" Target="http://www.law.cornell.edu/supct/html/historics/USSC_CR_0277_0438_ZS.html" TargetMode="External"/><Relationship Id="rId6" Type="http://schemas.openxmlformats.org/officeDocument/2006/relationships/hyperlink" Target="https://www.oyez.org/cases/1927/493" TargetMode="External"/><Relationship Id="rId7" Type="http://schemas.openxmlformats.org/officeDocument/2006/relationships/hyperlink" Target="https://www.law.cornell.edu/supremecourt/text/381/479" TargetMode="External"/><Relationship Id="rId8" Type="http://schemas.openxmlformats.org/officeDocument/2006/relationships/hyperlink" Target="https://www.oyez.org/cases/1964/496" TargetMode="External"/><Relationship Id="rId11" Type="http://schemas.openxmlformats.org/officeDocument/2006/relationships/hyperlink" Target="https://www.law.cornell.edu/supremecourt/text/388/1" TargetMode="External"/><Relationship Id="rId10" Type="http://schemas.openxmlformats.org/officeDocument/2006/relationships/hyperlink" Target="https://www.oyez.org/cases/1967/35" TargetMode="External"/><Relationship Id="rId13" Type="http://schemas.openxmlformats.org/officeDocument/2006/relationships/hyperlink" Target="https://www.law.cornell.edu/supremecourt/text/388/1" TargetMode="External"/><Relationship Id="rId12" Type="http://schemas.openxmlformats.org/officeDocument/2006/relationships/hyperlink" Target="https://www.oyez.org/cases/1966/395" TargetMode="External"/><Relationship Id="rId15" Type="http://schemas.openxmlformats.org/officeDocument/2006/relationships/hyperlink" Target="https://www.law.cornell.edu/supremecourt/text/410/113" TargetMode="External"/><Relationship Id="rId14" Type="http://schemas.openxmlformats.org/officeDocument/2006/relationships/hyperlink" Target="https://www.oyez.org/cases/1968/293" TargetMode="External"/><Relationship Id="rId17" Type="http://schemas.openxmlformats.org/officeDocument/2006/relationships/hyperlink" Target="https://www.law.cornell.edu/supremecourt/text/431/494" TargetMode="External"/><Relationship Id="rId16" Type="http://schemas.openxmlformats.org/officeDocument/2006/relationships/hyperlink" Target="https://www.oyez.org/cases/1971/70-18" TargetMode="External"/><Relationship Id="rId19" Type="http://schemas.openxmlformats.org/officeDocument/2006/relationships/hyperlink" Target="https://www.law.cornell.edu/supremecourt/text/478/186" TargetMode="External"/><Relationship Id="rId18" Type="http://schemas.openxmlformats.org/officeDocument/2006/relationships/hyperlink" Target="https://www.oyez.org/cases/1976/75-6289"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hyperlink" Target="https://www.law.cornell.edu/supremecourt/text/277/438" TargetMode="External"/><Relationship Id="rId4" Type="http://schemas.openxmlformats.org/officeDocument/2006/relationships/hyperlink" Target="https://www.oyez.org/cases/1927/493" TargetMode="External"/><Relationship Id="rId9" Type="http://schemas.openxmlformats.org/officeDocument/2006/relationships/hyperlink" Target="https://www.law.cornell.edu/supremecourt/text/468/705" TargetMode="External"/><Relationship Id="rId5" Type="http://schemas.openxmlformats.org/officeDocument/2006/relationships/hyperlink" Target="https://www.law.cornell.edu/supremecourt/text/389/347" TargetMode="External"/><Relationship Id="rId6" Type="http://schemas.openxmlformats.org/officeDocument/2006/relationships/hyperlink" Target="https://www.oyez.org/cases/1967/35" TargetMode="External"/><Relationship Id="rId7" Type="http://schemas.openxmlformats.org/officeDocument/2006/relationships/hyperlink" Target="https://www.law.cornell.edu/supremecourt/text/460/276" TargetMode="External"/><Relationship Id="rId8" Type="http://schemas.openxmlformats.org/officeDocument/2006/relationships/hyperlink" Target="https://www.oyez.org/cases/1982/81-1802" TargetMode="External"/><Relationship Id="rId11" Type="http://schemas.openxmlformats.org/officeDocument/2006/relationships/hyperlink" Target="https://www.law.cornell.edu/supct/html/99-8508.ZO.html" TargetMode="External"/><Relationship Id="rId10" Type="http://schemas.openxmlformats.org/officeDocument/2006/relationships/hyperlink" Target="https://www.oyez.org/cases/1983/83-850" TargetMode="External"/><Relationship Id="rId13" Type="http://schemas.openxmlformats.org/officeDocument/2006/relationships/hyperlink" Target="https://www.law.cornell.edu/supremecourt/text/10-1259" TargetMode="External"/><Relationship Id="rId12" Type="http://schemas.openxmlformats.org/officeDocument/2006/relationships/hyperlink" Target="https://www.oyez.org/cases/2000/99-8508" TargetMode="External"/><Relationship Id="rId14" Type="http://schemas.openxmlformats.org/officeDocument/2006/relationships/hyperlink" Target="https://www.oyez.org/cases/2011/10-1259"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hyperlink" Target="https://www.uscourts.gov/about-federal-courts/educational-resources/about-educational-outreach/activity-resources/what-does-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www.youtube.com/watch?v=VcZ9HVVAd3g" TargetMode="External"/><Relationship Id="rId4" Type="http://schemas.openxmlformats.org/officeDocument/2006/relationships/image" Target="../media/image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154950" y="1578400"/>
            <a:ext cx="53997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Privacy and the Fourth Amendment</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2"/>
                </a:solidFill>
                <a:latin typeface="Times New Roman"/>
                <a:ea typeface="Times New Roman"/>
                <a:cs typeface="Times New Roman"/>
                <a:sym typeface="Times New Roman"/>
              </a:rPr>
              <a:t>Adopted for remote learning by Corey Genest</a:t>
            </a:r>
            <a:endParaRPr sz="1600">
              <a:solidFill>
                <a:schemeClr val="lt2"/>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4"/>
          <p:cNvSpPr txBox="1"/>
          <p:nvPr>
            <p:ph type="title"/>
          </p:nvPr>
        </p:nvSpPr>
        <p:spPr>
          <a:xfrm>
            <a:off x="1297500" y="393750"/>
            <a:ext cx="7284900" cy="149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does the term </a:t>
            </a:r>
            <a:r>
              <a:rPr i="1" lang="en"/>
              <a:t>privacy</a:t>
            </a:r>
            <a:r>
              <a:rPr lang="en"/>
              <a:t> mean to you? Below, please list your thoughts and write a rough definition.</a:t>
            </a:r>
            <a:endParaRPr/>
          </a:p>
        </p:txBody>
      </p:sp>
      <p:sp>
        <p:nvSpPr>
          <p:cNvPr id="142" name="Google Shape;142;p14"/>
          <p:cNvSpPr txBox="1"/>
          <p:nvPr>
            <p:ph idx="1" type="body"/>
          </p:nvPr>
        </p:nvSpPr>
        <p:spPr>
          <a:xfrm>
            <a:off x="1297500" y="1972550"/>
            <a:ext cx="6884100" cy="2412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5"/>
          <p:cNvSpPr txBox="1"/>
          <p:nvPr>
            <p:ph type="title"/>
          </p:nvPr>
        </p:nvSpPr>
        <p:spPr>
          <a:xfrm>
            <a:off x="1297500" y="393750"/>
            <a:ext cx="73920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things, or places, in your life do you consider to be private? Please list them below:</a:t>
            </a:r>
            <a:endParaRPr/>
          </a:p>
        </p:txBody>
      </p:sp>
      <p:sp>
        <p:nvSpPr>
          <p:cNvPr id="148" name="Google Shape;148;p15"/>
          <p:cNvSpPr/>
          <p:nvPr/>
        </p:nvSpPr>
        <p:spPr>
          <a:xfrm>
            <a:off x="695150" y="1636838"/>
            <a:ext cx="1871700" cy="80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1997225" y="2772825"/>
            <a:ext cx="1871700" cy="80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695150" y="3978425"/>
            <a:ext cx="1871700" cy="80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4771175" y="2772825"/>
            <a:ext cx="1871700" cy="80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3443700" y="3978425"/>
            <a:ext cx="1871700" cy="80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443700" y="1636838"/>
            <a:ext cx="1871700" cy="80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6464700" y="3908800"/>
            <a:ext cx="1871700" cy="80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6464700" y="1636838"/>
            <a:ext cx="1871700" cy="80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txBox="1"/>
          <p:nvPr/>
        </p:nvSpPr>
        <p:spPr>
          <a:xfrm>
            <a:off x="802100" y="1711150"/>
            <a:ext cx="1657800" cy="6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57" name="Google Shape;157;p15"/>
          <p:cNvSpPr txBox="1"/>
          <p:nvPr/>
        </p:nvSpPr>
        <p:spPr>
          <a:xfrm>
            <a:off x="3582725" y="1737900"/>
            <a:ext cx="1577400" cy="56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58" name="Google Shape;158;p15"/>
          <p:cNvSpPr txBox="1"/>
          <p:nvPr/>
        </p:nvSpPr>
        <p:spPr>
          <a:xfrm>
            <a:off x="6577275" y="1764625"/>
            <a:ext cx="1657800" cy="4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59" name="Google Shape;159;p15"/>
          <p:cNvSpPr txBox="1"/>
          <p:nvPr/>
        </p:nvSpPr>
        <p:spPr>
          <a:xfrm>
            <a:off x="2138950" y="2834100"/>
            <a:ext cx="1577400" cy="56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60" name="Google Shape;160;p15"/>
          <p:cNvSpPr txBox="1"/>
          <p:nvPr/>
        </p:nvSpPr>
        <p:spPr>
          <a:xfrm>
            <a:off x="4919575" y="2860850"/>
            <a:ext cx="1577400" cy="56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61" name="Google Shape;161;p15"/>
          <p:cNvSpPr txBox="1"/>
          <p:nvPr/>
        </p:nvSpPr>
        <p:spPr>
          <a:xfrm>
            <a:off x="802100" y="4037275"/>
            <a:ext cx="1657800" cy="6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62" name="Google Shape;162;p15"/>
          <p:cNvSpPr txBox="1"/>
          <p:nvPr/>
        </p:nvSpPr>
        <p:spPr>
          <a:xfrm>
            <a:off x="3556000" y="4090725"/>
            <a:ext cx="1657800" cy="6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63" name="Google Shape;163;p15"/>
          <p:cNvSpPr txBox="1"/>
          <p:nvPr/>
        </p:nvSpPr>
        <p:spPr>
          <a:xfrm>
            <a:off x="6571650" y="4125125"/>
            <a:ext cx="1657800" cy="56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6"/>
          <p:cNvSpPr txBox="1"/>
          <p:nvPr>
            <p:ph type="title"/>
          </p:nvPr>
        </p:nvSpPr>
        <p:spPr>
          <a:xfrm>
            <a:off x="1297500" y="393750"/>
            <a:ext cx="7231500" cy="149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would you categorize the various types of privacy you listed on the previous page?  List the categories below (eg: private information, private places, etc)</a:t>
            </a:r>
            <a:endParaRPr/>
          </a:p>
        </p:txBody>
      </p:sp>
      <p:sp>
        <p:nvSpPr>
          <p:cNvPr id="169" name="Google Shape;169;p16"/>
          <p:cNvSpPr txBox="1"/>
          <p:nvPr>
            <p:ph idx="1" type="body"/>
          </p:nvPr>
        </p:nvSpPr>
        <p:spPr>
          <a:xfrm>
            <a:off x="1297500" y="1972550"/>
            <a:ext cx="7044300" cy="25995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[type here]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Countervailing Interest</a:t>
            </a:r>
            <a:endParaRPr i="1"/>
          </a:p>
        </p:txBody>
      </p:sp>
      <p:sp>
        <p:nvSpPr>
          <p:cNvPr id="175" name="Google Shape;175;p17"/>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1600"/>
              </a:spcAft>
              <a:buNone/>
            </a:pPr>
            <a:r>
              <a:rPr lang="en" sz="1800"/>
              <a:t>An interest that counterbalances, counteracts or offsets another interest. For example, while the First Amendment appears to protect the act of yelling fire in a crowded movie theater when there is no fire, the government has a countervailing interest in protecting public safety by prohibiting false statements that put people in immediate danger. Protecting public safety is the countervailing interest to protecting free speech.</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8"/>
          <p:cNvSpPr txBox="1"/>
          <p:nvPr>
            <p:ph type="title"/>
          </p:nvPr>
        </p:nvSpPr>
        <p:spPr>
          <a:xfrm>
            <a:off x="1150825" y="393750"/>
            <a:ext cx="7185600" cy="122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on the definition of countervailing interest, when it is acceptable for the government to invade your privacy?</a:t>
            </a:r>
            <a:endParaRPr/>
          </a:p>
        </p:txBody>
      </p:sp>
      <p:sp>
        <p:nvSpPr>
          <p:cNvPr id="181" name="Google Shape;181;p18"/>
          <p:cNvSpPr txBox="1"/>
          <p:nvPr>
            <p:ph idx="1" type="body"/>
          </p:nvPr>
        </p:nvSpPr>
        <p:spPr>
          <a:xfrm>
            <a:off x="1297500" y="1784950"/>
            <a:ext cx="7038900" cy="2693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your thoughts 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9"/>
          <p:cNvSpPr txBox="1"/>
          <p:nvPr>
            <p:ph type="title"/>
          </p:nvPr>
        </p:nvSpPr>
        <p:spPr>
          <a:xfrm>
            <a:off x="1297500" y="393750"/>
            <a:ext cx="7038900" cy="17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Interview and Conversation</a:t>
            </a:r>
            <a:endParaRPr/>
          </a:p>
          <a:p>
            <a:pPr indent="0" lvl="0" marL="0" rtl="0" algn="l">
              <a:spcBef>
                <a:spcPts val="0"/>
              </a:spcBef>
              <a:spcAft>
                <a:spcPts val="0"/>
              </a:spcAft>
              <a:buNone/>
            </a:pPr>
            <a:r>
              <a:t/>
            </a:r>
            <a:endParaRPr i="1" sz="1700"/>
          </a:p>
          <a:p>
            <a:pPr indent="0" lvl="0" marL="0" rtl="0" algn="l">
              <a:spcBef>
                <a:spcPts val="0"/>
              </a:spcBef>
              <a:spcAft>
                <a:spcPts val="0"/>
              </a:spcAft>
              <a:buNone/>
            </a:pPr>
            <a:r>
              <a:rPr i="1" lang="en" sz="1400"/>
              <a:t>C</a:t>
            </a:r>
            <a:r>
              <a:rPr i="1" lang="en" sz="1400"/>
              <a:t>hoose one or more people in your home and have a conversation about privacy.  You can use the following questions to help guide your discussion.  On the next slide, please provide brief answers to these questions.</a:t>
            </a:r>
            <a:endParaRPr i="1" sz="1400"/>
          </a:p>
        </p:txBody>
      </p:sp>
      <p:sp>
        <p:nvSpPr>
          <p:cNvPr id="187" name="Google Shape;187;p19"/>
          <p:cNvSpPr txBox="1"/>
          <p:nvPr>
            <p:ph idx="1" type="body"/>
          </p:nvPr>
        </p:nvSpPr>
        <p:spPr>
          <a:xfrm>
            <a:off x="516700" y="2160750"/>
            <a:ext cx="8220300" cy="270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 there anything that you consider private that someone else does not? Is there anything that someone else considered private that you do not? Why do you think those differences exist?</a:t>
            </a:r>
            <a:endParaRPr/>
          </a:p>
          <a:p>
            <a:pPr indent="0" lvl="0" marL="0" rtl="0" algn="l">
              <a:spcBef>
                <a:spcPts val="1600"/>
              </a:spcBef>
              <a:spcAft>
                <a:spcPts val="0"/>
              </a:spcAft>
              <a:buNone/>
            </a:pPr>
            <a:r>
              <a:rPr lang="en"/>
              <a:t>Do you think that your definition of privacy is the same as your parents? Your grandparents? Why or why not?</a:t>
            </a:r>
            <a:endParaRPr/>
          </a:p>
          <a:p>
            <a:pPr indent="0" lvl="0" marL="0" rtl="0" algn="l">
              <a:spcBef>
                <a:spcPts val="1600"/>
              </a:spcBef>
              <a:spcAft>
                <a:spcPts val="0"/>
              </a:spcAft>
              <a:buNone/>
            </a:pPr>
            <a:r>
              <a:rPr lang="en"/>
              <a:t>Why do you think people have different perspectives on what they consider private? What factors may affect how a person views privacy? Where did your opinion on privacy come from - in other words, from whom and when did you learn what was considered private?</a:t>
            </a:r>
            <a:endParaRPr/>
          </a:p>
          <a:p>
            <a:pPr indent="0" lvl="0" marL="0" rtl="0" algn="l">
              <a:spcBef>
                <a:spcPts val="1600"/>
              </a:spcBef>
              <a:spcAft>
                <a:spcPts val="1600"/>
              </a:spcAft>
              <a:buNone/>
            </a:pPr>
            <a:r>
              <a:rPr lang="en"/>
              <a:t>Why do people disagree about when it is acceptable for the government to invade a person's privacy? How has technological advancement made this a more important question today than it has been in the past?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 the space above, please provide a short synopsis of your interview/conversation from home.</a:t>
            </a:r>
            <a:endParaRPr/>
          </a:p>
        </p:txBody>
      </p:sp>
      <p:sp>
        <p:nvSpPr>
          <p:cNvPr id="193" name="Google Shape;193;p20"/>
          <p:cNvSpPr/>
          <p:nvPr/>
        </p:nvSpPr>
        <p:spPr>
          <a:xfrm>
            <a:off x="375775" y="281825"/>
            <a:ext cx="8502000" cy="3851700"/>
          </a:xfrm>
          <a:prstGeom prst="round2DiagRect">
            <a:avLst>
              <a:gd fmla="val 16667" name="adj1"/>
              <a:gd fmla="val 0" name="adj2"/>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0"/>
          <p:cNvSpPr txBox="1"/>
          <p:nvPr/>
        </p:nvSpPr>
        <p:spPr>
          <a:xfrm>
            <a:off x="634125" y="469725"/>
            <a:ext cx="7985400" cy="347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Lato"/>
                <a:ea typeface="Lato"/>
                <a:cs typeface="Lato"/>
                <a:sym typeface="Lato"/>
              </a:rPr>
              <a:t>[type here]</a:t>
            </a:r>
            <a:endParaRPr>
              <a:solidFill>
                <a:srgbClr val="FFFFFF"/>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1"/>
          <p:cNvSpPr txBox="1"/>
          <p:nvPr>
            <p:ph type="title"/>
          </p:nvPr>
        </p:nvSpPr>
        <p:spPr>
          <a:xfrm>
            <a:off x="361700" y="1695900"/>
            <a:ext cx="3036300" cy="175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Constitutionally Speaking</a:t>
            </a:r>
            <a:endParaRPr/>
          </a:p>
        </p:txBody>
      </p:sp>
      <p:sp>
        <p:nvSpPr>
          <p:cNvPr id="200" name="Google Shape;200;p21"/>
          <p:cNvSpPr txBox="1"/>
          <p:nvPr>
            <p:ph idx="1" type="subTitle"/>
          </p:nvPr>
        </p:nvSpPr>
        <p:spPr>
          <a:xfrm>
            <a:off x="361700" y="3447600"/>
            <a:ext cx="30363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Reasonable Expectation of Privacy</a:t>
            </a:r>
            <a:endParaRPr/>
          </a:p>
        </p:txBody>
      </p:sp>
      <p:sp>
        <p:nvSpPr>
          <p:cNvPr id="201" name="Google Shape;201;p21"/>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Suffolk Law Professor Jessica Silbey discusses the three areas of privacy that are afforded varying degrees of constitutional protection: bodily, spatial, and informational." id="202" name="Google Shape;202;p21" title="Constitutionally Speaking - Reasonable Expectations - 1">
            <a:hlinkClick r:id="rId3"/>
          </p:cNvPr>
          <p:cNvPicPr preferRelativeResize="0"/>
          <p:nvPr/>
        </p:nvPicPr>
        <p:blipFill>
          <a:blip r:embed="rId4">
            <a:alphaModFix/>
          </a:blip>
          <a:stretch>
            <a:fillRect/>
          </a:stretch>
        </p:blipFill>
        <p:spPr>
          <a:xfrm>
            <a:off x="3890200" y="819675"/>
            <a:ext cx="4572000" cy="3429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2"/>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 the following pages, please answer the questions about Professor Silbey’s presentation.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3"/>
          <p:cNvSpPr txBox="1"/>
          <p:nvPr>
            <p:ph type="title"/>
          </p:nvPr>
        </p:nvSpPr>
        <p:spPr>
          <a:xfrm>
            <a:off x="1297500" y="393750"/>
            <a:ext cx="7038900" cy="13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According to Professor Silbey, some people believe that privacy was the "impetus behind the Bill of Rights." Impetus can be defined as the force that causes something to occur. Based on what you know about American history and the Bill of Rights, do you agree or disagree with her statement? Why?</a:t>
            </a:r>
            <a:endParaRPr/>
          </a:p>
        </p:txBody>
      </p:sp>
      <p:sp>
        <p:nvSpPr>
          <p:cNvPr id="213" name="Google Shape;213;p23"/>
          <p:cNvSpPr txBox="1"/>
          <p:nvPr>
            <p:ph idx="1" type="body"/>
          </p:nvPr>
        </p:nvSpPr>
        <p:spPr>
          <a:xfrm>
            <a:off x="1297500" y="196680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4"/>
          <p:cNvSpPr txBox="1"/>
          <p:nvPr>
            <p:ph type="title"/>
          </p:nvPr>
        </p:nvSpPr>
        <p:spPr>
          <a:xfrm>
            <a:off x="1297500" y="117425"/>
            <a:ext cx="7533300" cy="183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Reread the quote that was referenced in the video:</a:t>
            </a:r>
            <a:endParaRPr sz="1300"/>
          </a:p>
          <a:p>
            <a:pPr indent="0" lvl="0" marL="0" rtl="0" algn="l">
              <a:spcBef>
                <a:spcPts val="0"/>
              </a:spcBef>
              <a:spcAft>
                <a:spcPts val="0"/>
              </a:spcAft>
              <a:buNone/>
            </a:pPr>
            <a:r>
              <a:rPr i="1" lang="en" sz="1300"/>
              <a:t>Instantaneous photographs and newspaper enterprises have invaded the sacred precincts of private and domestic life, and numerous mechanical devices threaten to make good the prediction that 'what is whispered in the closet shall be proclaimed from the house-tops'. </a:t>
            </a:r>
            <a:r>
              <a:rPr lang="en" sz="1100"/>
              <a:t>On Privacy. Louis Brandeis and Samuel Warren. 4 Harvard Law Review (1890).</a:t>
            </a:r>
            <a:endParaRPr sz="1100"/>
          </a:p>
          <a:p>
            <a:pPr indent="0" lvl="0" marL="0" rtl="0" algn="l">
              <a:spcBef>
                <a:spcPts val="0"/>
              </a:spcBef>
              <a:spcAft>
                <a:spcPts val="0"/>
              </a:spcAft>
              <a:buNone/>
            </a:pPr>
            <a:r>
              <a:rPr lang="en" sz="1300"/>
              <a:t>In your opinion, has the prediction made by Brandeis and Warren come true? Does the combination of technology and the news media threaten to destroy the idea of privacy as we know it? Why or why not?</a:t>
            </a:r>
            <a:endParaRPr sz="1300"/>
          </a:p>
          <a:p>
            <a:pPr indent="0" lvl="0" marL="0" rtl="0" algn="l">
              <a:spcBef>
                <a:spcPts val="0"/>
              </a:spcBef>
              <a:spcAft>
                <a:spcPts val="0"/>
              </a:spcAft>
              <a:buNone/>
            </a:pPr>
            <a:r>
              <a:t/>
            </a:r>
            <a:endParaRPr sz="2000"/>
          </a:p>
        </p:txBody>
      </p:sp>
      <p:sp>
        <p:nvSpPr>
          <p:cNvPr id="219" name="Google Shape;219;p24"/>
          <p:cNvSpPr txBox="1"/>
          <p:nvPr>
            <p:ph idx="1" type="body"/>
          </p:nvPr>
        </p:nvSpPr>
        <p:spPr>
          <a:xfrm>
            <a:off x="1297500" y="1950425"/>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5"/>
          <p:cNvSpPr txBox="1"/>
          <p:nvPr>
            <p:ph type="title"/>
          </p:nvPr>
        </p:nvSpPr>
        <p:spPr>
          <a:xfrm>
            <a:off x="1297500" y="393750"/>
            <a:ext cx="7038900" cy="21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Three types of privacy are defined in the video. Identify and give examples of</a:t>
            </a:r>
            <a:endParaRPr sz="2000"/>
          </a:p>
          <a:p>
            <a:pPr indent="0" lvl="0" marL="0" rtl="0" algn="l">
              <a:spcBef>
                <a:spcPts val="0"/>
              </a:spcBef>
              <a:spcAft>
                <a:spcPts val="0"/>
              </a:spcAft>
              <a:buNone/>
            </a:pPr>
            <a:r>
              <a:rPr lang="en" sz="2000"/>
              <a:t>each type of privacy.</a:t>
            </a:r>
            <a:endParaRPr sz="2000"/>
          </a:p>
        </p:txBody>
      </p:sp>
      <p:sp>
        <p:nvSpPr>
          <p:cNvPr id="225" name="Google Shape;225;p2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6"/>
          <p:cNvSpPr txBox="1"/>
          <p:nvPr>
            <p:ph type="title"/>
          </p:nvPr>
        </p:nvSpPr>
        <p:spPr>
          <a:xfrm>
            <a:off x="1297500" y="393750"/>
            <a:ext cx="7038900" cy="162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Professor Silbey ended her lecture with the following statement:</a:t>
            </a:r>
            <a:endParaRPr sz="1400"/>
          </a:p>
          <a:p>
            <a:pPr indent="0" lvl="0" marL="0" rtl="0" algn="l">
              <a:spcBef>
                <a:spcPts val="0"/>
              </a:spcBef>
              <a:spcAft>
                <a:spcPts val="0"/>
              </a:spcAft>
              <a:buNone/>
            </a:pPr>
            <a:r>
              <a:rPr i="1" lang="en" sz="1400"/>
              <a:t>...our reasonable expectations are evolving with the times and privacy is measured in part by what we do and what we expect.</a:t>
            </a:r>
            <a:endParaRPr i="1" sz="1400"/>
          </a:p>
          <a:p>
            <a:pPr indent="0" lvl="0" marL="0" rtl="0" algn="l">
              <a:spcBef>
                <a:spcPts val="0"/>
              </a:spcBef>
              <a:spcAft>
                <a:spcPts val="0"/>
              </a:spcAft>
              <a:buNone/>
            </a:pPr>
            <a:r>
              <a:rPr lang="en" sz="1400"/>
              <a:t>a) How are "our reasonable expectations [of privacy]… evolving with the times"? Describe a few examples in your response.</a:t>
            </a:r>
            <a:endParaRPr sz="1400"/>
          </a:p>
          <a:p>
            <a:pPr indent="0" lvl="0" marL="0" rtl="0" algn="l">
              <a:spcBef>
                <a:spcPts val="0"/>
              </a:spcBef>
              <a:spcAft>
                <a:spcPts val="0"/>
              </a:spcAft>
              <a:buNone/>
            </a:pPr>
            <a:r>
              <a:rPr lang="en" sz="1400"/>
              <a:t>b) Explain what you think Professor Silbey meant when she said "...privacy is measured in part by what we do and what we expect."</a:t>
            </a:r>
            <a:endParaRPr sz="14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31" name="Google Shape;231;p26"/>
          <p:cNvSpPr txBox="1"/>
          <p:nvPr>
            <p:ph idx="1" type="body"/>
          </p:nvPr>
        </p:nvSpPr>
        <p:spPr>
          <a:xfrm>
            <a:off x="1052550" y="20197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Explicit vs Implicit Rights</a:t>
            </a:r>
            <a:endParaRPr/>
          </a:p>
        </p:txBody>
      </p:sp>
      <p:sp>
        <p:nvSpPr>
          <p:cNvPr id="237" name="Google Shape;237;p27"/>
          <p:cNvSpPr txBox="1"/>
          <p:nvPr>
            <p:ph idx="1" type="body"/>
          </p:nvPr>
        </p:nvSpPr>
        <p:spPr>
          <a:xfrm>
            <a:off x="1297500" y="1567550"/>
            <a:ext cx="3403200" cy="125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t>
            </a:r>
            <a:r>
              <a:rPr lang="en"/>
              <a:t>xplicit</a:t>
            </a:r>
            <a:endParaRPr/>
          </a:p>
          <a:p>
            <a:pPr indent="0" lvl="0" marL="0" rtl="0" algn="l">
              <a:spcBef>
                <a:spcPts val="1600"/>
              </a:spcBef>
              <a:spcAft>
                <a:spcPts val="0"/>
              </a:spcAft>
              <a:buNone/>
            </a:pPr>
            <a:r>
              <a:rPr lang="en"/>
              <a:t>A right created by direct, specific statements.</a:t>
            </a:r>
            <a:endParaRPr/>
          </a:p>
          <a:p>
            <a:pPr indent="0" lvl="0" marL="0" rtl="0" algn="l">
              <a:spcBef>
                <a:spcPts val="1600"/>
              </a:spcBef>
              <a:spcAft>
                <a:spcPts val="1600"/>
              </a:spcAft>
              <a:buNone/>
            </a:pPr>
            <a:r>
              <a:t/>
            </a:r>
            <a:endParaRPr/>
          </a:p>
        </p:txBody>
      </p:sp>
      <p:sp>
        <p:nvSpPr>
          <p:cNvPr id="238" name="Google Shape;238;p27"/>
          <p:cNvSpPr txBox="1"/>
          <p:nvPr>
            <p:ph idx="2" type="body"/>
          </p:nvPr>
        </p:nvSpPr>
        <p:spPr>
          <a:xfrm>
            <a:off x="4933225" y="1567550"/>
            <a:ext cx="3403200" cy="13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mplicit</a:t>
            </a:r>
            <a:endParaRPr/>
          </a:p>
          <a:p>
            <a:pPr indent="0" lvl="0" marL="0" rtl="0" algn="l">
              <a:spcBef>
                <a:spcPts val="1600"/>
              </a:spcBef>
              <a:spcAft>
                <a:spcPts val="0"/>
              </a:spcAft>
              <a:buNone/>
            </a:pPr>
            <a:r>
              <a:rPr lang="en"/>
              <a:t>A right created not by direct, specific statements, but by language that implies or indirectly suggests it exists.</a:t>
            </a:r>
            <a:endParaRPr/>
          </a:p>
          <a:p>
            <a:pPr indent="0" lvl="0" marL="0" rtl="0" algn="l">
              <a:spcBef>
                <a:spcPts val="1600"/>
              </a:spcBef>
              <a:spcAft>
                <a:spcPts val="1600"/>
              </a:spcAft>
              <a:buNone/>
            </a:pPr>
            <a:r>
              <a:t/>
            </a:r>
            <a:endParaRPr/>
          </a:p>
        </p:txBody>
      </p:sp>
      <p:sp>
        <p:nvSpPr>
          <p:cNvPr id="239" name="Google Shape;239;p27"/>
          <p:cNvSpPr txBox="1"/>
          <p:nvPr/>
        </p:nvSpPr>
        <p:spPr>
          <a:xfrm>
            <a:off x="775050" y="3710825"/>
            <a:ext cx="7351200" cy="6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700">
                <a:solidFill>
                  <a:srgbClr val="FFFFFF"/>
                </a:solidFill>
                <a:latin typeface="Lato"/>
                <a:ea typeface="Lato"/>
                <a:cs typeface="Lato"/>
                <a:sym typeface="Lato"/>
              </a:rPr>
              <a:t>While the right of privacy may be a constitutional right recognized by the courts, nowhere does the U.S. Constitution explicitly state that this right exists.</a:t>
            </a:r>
            <a:endParaRPr i="1" sz="1800">
              <a:solidFill>
                <a:srgbClr val="FFFFFF"/>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review the Bill of Rights at this </a:t>
            </a:r>
            <a:r>
              <a:rPr lang="en" u="sng">
                <a:solidFill>
                  <a:schemeClr val="hlink"/>
                </a:solidFill>
                <a:hlinkClick r:id="rId3"/>
              </a:rPr>
              <a:t>link</a:t>
            </a:r>
            <a:r>
              <a:rPr lang="en"/>
              <a:t>.</a:t>
            </a:r>
            <a:endParaRPr/>
          </a:p>
          <a:p>
            <a:pPr indent="0" lvl="0" marL="0" rtl="0" algn="l">
              <a:spcBef>
                <a:spcPts val="0"/>
              </a:spcBef>
              <a:spcAft>
                <a:spcPts val="0"/>
              </a:spcAft>
              <a:buNone/>
            </a:pPr>
            <a:r>
              <a:rPr lang="en"/>
              <a:t>Identify instances where a right to privacy is implied and record them below.</a:t>
            </a:r>
            <a:endParaRPr/>
          </a:p>
        </p:txBody>
      </p:sp>
      <p:graphicFrame>
        <p:nvGraphicFramePr>
          <p:cNvPr id="245" name="Google Shape;245;p28"/>
          <p:cNvGraphicFramePr/>
          <p:nvPr/>
        </p:nvGraphicFramePr>
        <p:xfrm>
          <a:off x="259650" y="1619250"/>
          <a:ext cx="3000000" cy="3000000"/>
        </p:xfrm>
        <a:graphic>
          <a:graphicData uri="http://schemas.openxmlformats.org/drawingml/2006/table">
            <a:tbl>
              <a:tblPr>
                <a:noFill/>
                <a:tableStyleId>{806E087E-BCA3-4F76-A580-AF7E81DEA54C}</a:tableStyleId>
              </a:tblPr>
              <a:tblGrid>
                <a:gridCol w="1296200"/>
                <a:gridCol w="7099750"/>
              </a:tblGrid>
              <a:tr h="640050">
                <a:tc>
                  <a:txBody>
                    <a:bodyPr/>
                    <a:lstStyle/>
                    <a:p>
                      <a:pPr indent="0" lvl="0" marL="0" rtl="0" algn="l">
                        <a:spcBef>
                          <a:spcPts val="0"/>
                        </a:spcBef>
                        <a:spcAft>
                          <a:spcPts val="0"/>
                        </a:spcAft>
                        <a:buNone/>
                      </a:pPr>
                      <a:r>
                        <a:rPr lang="en">
                          <a:solidFill>
                            <a:srgbClr val="FFFFFF"/>
                          </a:solidFill>
                        </a:rPr>
                        <a:t>Amendment #</a:t>
                      </a:r>
                      <a:endParaRPr>
                        <a:solidFill>
                          <a:srgbClr val="FFFFFF"/>
                        </a:solidFill>
                      </a:endParaRPr>
                    </a:p>
                  </a:txBody>
                  <a:tcPr marT="91425" marB="91425" marR="91425" marL="91425"/>
                </a:tc>
                <a:tc>
                  <a:txBody>
                    <a:bodyPr/>
                    <a:lstStyle/>
                    <a:p>
                      <a:pPr indent="0" lvl="0" marL="0" rtl="0" algn="l">
                        <a:spcBef>
                          <a:spcPts val="0"/>
                        </a:spcBef>
                        <a:spcAft>
                          <a:spcPts val="0"/>
                        </a:spcAft>
                        <a:buNone/>
                      </a:pPr>
                      <a:r>
                        <a:rPr lang="en">
                          <a:solidFill>
                            <a:srgbClr val="FFFFFF"/>
                          </a:solidFill>
                        </a:rPr>
                        <a:t>Explanation</a:t>
                      </a:r>
                      <a:endParaRPr>
                        <a:solidFill>
                          <a:srgbClr val="FFFFFF"/>
                        </a:solidFill>
                      </a:endParaRPr>
                    </a:p>
                  </a:txBody>
                  <a:tcPr marT="91425" marB="91425" marR="91425" marL="91425"/>
                </a:tc>
              </a:tr>
              <a:tr h="621475">
                <a:tc>
                  <a:txBody>
                    <a:bodyPr/>
                    <a:lstStyle/>
                    <a:p>
                      <a:pPr indent="0" lvl="0" marL="0" rtl="0" algn="l">
                        <a:spcBef>
                          <a:spcPts val="0"/>
                        </a:spcBef>
                        <a:spcAft>
                          <a:spcPts val="0"/>
                        </a:spcAft>
                        <a:buNone/>
                      </a:pPr>
                      <a:r>
                        <a:t/>
                      </a:r>
                      <a:endParaRPr>
                        <a:solidFill>
                          <a:srgbClr val="FFFFFF"/>
                        </a:solidFill>
                      </a:endParaRPr>
                    </a:p>
                  </a:txBody>
                  <a:tcPr marT="91425" marB="91425" marR="91425" marL="91425"/>
                </a:tc>
                <a:tc>
                  <a:txBody>
                    <a:bodyPr/>
                    <a:lstStyle/>
                    <a:p>
                      <a:pPr indent="0" lvl="0" marL="0" rtl="0" algn="l">
                        <a:spcBef>
                          <a:spcPts val="0"/>
                        </a:spcBef>
                        <a:spcAft>
                          <a:spcPts val="0"/>
                        </a:spcAft>
                        <a:buNone/>
                      </a:pPr>
                      <a:r>
                        <a:t/>
                      </a:r>
                      <a:endParaRPr>
                        <a:solidFill>
                          <a:srgbClr val="FFFFFF"/>
                        </a:solidFill>
                      </a:endParaRPr>
                    </a:p>
                  </a:txBody>
                  <a:tcPr marT="91425" marB="91425" marR="91425" marL="91425"/>
                </a:tc>
              </a:tr>
              <a:tr h="621475">
                <a:tc>
                  <a:txBody>
                    <a:bodyPr/>
                    <a:lstStyle/>
                    <a:p>
                      <a:pPr indent="0" lvl="0" marL="0" rtl="0" algn="l">
                        <a:spcBef>
                          <a:spcPts val="0"/>
                        </a:spcBef>
                        <a:spcAft>
                          <a:spcPts val="0"/>
                        </a:spcAft>
                        <a:buNone/>
                      </a:pPr>
                      <a:r>
                        <a:t/>
                      </a:r>
                      <a:endParaRPr>
                        <a:solidFill>
                          <a:srgbClr val="FFFFFF"/>
                        </a:solidFill>
                      </a:endParaRPr>
                    </a:p>
                  </a:txBody>
                  <a:tcPr marT="91425" marB="91425" marR="91425" marL="91425"/>
                </a:tc>
                <a:tc>
                  <a:txBody>
                    <a:bodyPr/>
                    <a:lstStyle/>
                    <a:p>
                      <a:pPr indent="0" lvl="0" marL="0" rtl="0" algn="l">
                        <a:spcBef>
                          <a:spcPts val="0"/>
                        </a:spcBef>
                        <a:spcAft>
                          <a:spcPts val="0"/>
                        </a:spcAft>
                        <a:buNone/>
                      </a:pPr>
                      <a:r>
                        <a:t/>
                      </a:r>
                      <a:endParaRPr>
                        <a:solidFill>
                          <a:srgbClr val="FFFFFF"/>
                        </a:solidFill>
                      </a:endParaRPr>
                    </a:p>
                  </a:txBody>
                  <a:tcPr marT="91425" marB="91425" marR="91425" marL="91425"/>
                </a:tc>
              </a:tr>
              <a:tr h="621475">
                <a:tc>
                  <a:txBody>
                    <a:bodyPr/>
                    <a:lstStyle/>
                    <a:p>
                      <a:pPr indent="0" lvl="0" marL="0" rtl="0" algn="l">
                        <a:spcBef>
                          <a:spcPts val="0"/>
                        </a:spcBef>
                        <a:spcAft>
                          <a:spcPts val="0"/>
                        </a:spcAft>
                        <a:buNone/>
                      </a:pPr>
                      <a:r>
                        <a:t/>
                      </a:r>
                      <a:endParaRPr>
                        <a:solidFill>
                          <a:srgbClr val="FFFFFF"/>
                        </a:solidFill>
                      </a:endParaRPr>
                    </a:p>
                  </a:txBody>
                  <a:tcPr marT="91425" marB="91425" marR="91425" marL="91425"/>
                </a:tc>
                <a:tc>
                  <a:txBody>
                    <a:bodyPr/>
                    <a:lstStyle/>
                    <a:p>
                      <a:pPr indent="0" lvl="0" marL="0" rtl="0" algn="l">
                        <a:spcBef>
                          <a:spcPts val="0"/>
                        </a:spcBef>
                        <a:spcAft>
                          <a:spcPts val="0"/>
                        </a:spcAft>
                        <a:buNone/>
                      </a:pPr>
                      <a:r>
                        <a:t/>
                      </a:r>
                      <a:endParaRPr>
                        <a:solidFill>
                          <a:srgbClr val="FFFFFF"/>
                        </a:solidFill>
                      </a:endParaRPr>
                    </a:p>
                  </a:txBody>
                  <a:tcPr marT="91425" marB="91425" marR="91425" marL="91425"/>
                </a:tc>
              </a:tr>
              <a:tr h="621475">
                <a:tc>
                  <a:txBody>
                    <a:bodyPr/>
                    <a:lstStyle/>
                    <a:p>
                      <a:pPr indent="0" lvl="0" marL="0" rtl="0" algn="l">
                        <a:spcBef>
                          <a:spcPts val="0"/>
                        </a:spcBef>
                        <a:spcAft>
                          <a:spcPts val="0"/>
                        </a:spcAft>
                        <a:buNone/>
                      </a:pPr>
                      <a:r>
                        <a:t/>
                      </a:r>
                      <a:endParaRPr>
                        <a:solidFill>
                          <a:srgbClr val="FFFFFF"/>
                        </a:solidFill>
                      </a:endParaRPr>
                    </a:p>
                  </a:txBody>
                  <a:tcPr marT="91425" marB="91425" marR="91425" marL="91425"/>
                </a:tc>
                <a:tc>
                  <a:txBody>
                    <a:bodyPr/>
                    <a:lstStyle/>
                    <a:p>
                      <a:pPr indent="0" lvl="0" marL="0" rtl="0" algn="l">
                        <a:spcBef>
                          <a:spcPts val="0"/>
                        </a:spcBef>
                        <a:spcAft>
                          <a:spcPts val="0"/>
                        </a:spcAft>
                        <a:buNone/>
                      </a:pPr>
                      <a:r>
                        <a:t/>
                      </a:r>
                      <a:endParaRPr>
                        <a:solidFill>
                          <a:srgbClr val="FFFFFF"/>
                        </a:solidFill>
                      </a:endParaRPr>
                    </a:p>
                  </a:txBody>
                  <a:tcPr marT="91425" marB="91425" marR="91425" marL="91425"/>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spend some time reading through these SCOTUS cases that deal with privacy.  Afterward, please answer the questions. </a:t>
            </a:r>
            <a:endParaRPr/>
          </a:p>
        </p:txBody>
      </p:sp>
      <p:sp>
        <p:nvSpPr>
          <p:cNvPr id="251" name="Google Shape;251;p29"/>
          <p:cNvSpPr txBox="1"/>
          <p:nvPr/>
        </p:nvSpPr>
        <p:spPr>
          <a:xfrm>
            <a:off x="1104000" y="1550100"/>
            <a:ext cx="7232400" cy="338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Times New Roman"/>
                <a:ea typeface="Times New Roman"/>
                <a:cs typeface="Times New Roman"/>
                <a:sym typeface="Times New Roman"/>
              </a:rPr>
              <a:t>Right of Privacy in General</a:t>
            </a:r>
            <a:endParaRPr b="1"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Meyer v. Nebraska (1923) 			</a:t>
            </a:r>
            <a:r>
              <a:rPr lang="en" sz="1500" u="sng">
                <a:solidFill>
                  <a:schemeClr val="hlink"/>
                </a:solidFill>
                <a:latin typeface="Times New Roman"/>
                <a:ea typeface="Times New Roman"/>
                <a:cs typeface="Times New Roman"/>
                <a:sym typeface="Times New Roman"/>
                <a:hlinkClick r:id="rId3"/>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4"/>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Olmstead v. United States (1928) 		</a:t>
            </a:r>
            <a:r>
              <a:rPr lang="en" sz="1500" u="sng">
                <a:solidFill>
                  <a:schemeClr val="hlink"/>
                </a:solidFill>
                <a:latin typeface="Times New Roman"/>
                <a:ea typeface="Times New Roman"/>
                <a:cs typeface="Times New Roman"/>
                <a:sym typeface="Times New Roman"/>
                <a:hlinkClick r:id="rId5"/>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6"/>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Griswold v. Connecticut (1965) 		</a:t>
            </a:r>
            <a:r>
              <a:rPr lang="en" sz="1500" u="sng">
                <a:solidFill>
                  <a:schemeClr val="hlink"/>
                </a:solidFill>
                <a:latin typeface="Times New Roman"/>
                <a:ea typeface="Times New Roman"/>
                <a:cs typeface="Times New Roman"/>
                <a:sym typeface="Times New Roman"/>
                <a:hlinkClick r:id="rId7"/>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8"/>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Katz v. United States (1967) 			</a:t>
            </a:r>
            <a:r>
              <a:rPr lang="en" sz="1500" u="sng">
                <a:solidFill>
                  <a:schemeClr val="hlink"/>
                </a:solidFill>
                <a:latin typeface="Times New Roman"/>
                <a:ea typeface="Times New Roman"/>
                <a:cs typeface="Times New Roman"/>
                <a:sym typeface="Times New Roman"/>
                <a:hlinkClick r:id="rId9"/>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10"/>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Loving v. Virginia (1967)			</a:t>
            </a:r>
            <a:r>
              <a:rPr lang="en" sz="1500" u="sng">
                <a:solidFill>
                  <a:schemeClr val="hlink"/>
                </a:solidFill>
                <a:latin typeface="Times New Roman"/>
                <a:ea typeface="Times New Roman"/>
                <a:cs typeface="Times New Roman"/>
                <a:sym typeface="Times New Roman"/>
                <a:hlinkClick r:id="rId11"/>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12"/>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Stanley v. Georgia (1969) 			</a:t>
            </a:r>
            <a:r>
              <a:rPr lang="en" sz="1500" u="sng">
                <a:solidFill>
                  <a:schemeClr val="hlink"/>
                </a:solidFill>
                <a:latin typeface="Times New Roman"/>
                <a:ea typeface="Times New Roman"/>
                <a:cs typeface="Times New Roman"/>
                <a:sym typeface="Times New Roman"/>
                <a:hlinkClick r:id="rId13"/>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14"/>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Roe v. Wade (1972) 				</a:t>
            </a:r>
            <a:r>
              <a:rPr lang="en" sz="1500" u="sng">
                <a:solidFill>
                  <a:schemeClr val="hlink"/>
                </a:solidFill>
                <a:latin typeface="Times New Roman"/>
                <a:ea typeface="Times New Roman"/>
                <a:cs typeface="Times New Roman"/>
                <a:sym typeface="Times New Roman"/>
                <a:hlinkClick r:id="rId15"/>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16"/>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Moore v. East Cleveland (1977) 		</a:t>
            </a:r>
            <a:r>
              <a:rPr lang="en" sz="1500" u="sng">
                <a:solidFill>
                  <a:schemeClr val="hlink"/>
                </a:solidFill>
                <a:latin typeface="Times New Roman"/>
                <a:ea typeface="Times New Roman"/>
                <a:cs typeface="Times New Roman"/>
                <a:sym typeface="Times New Roman"/>
                <a:hlinkClick r:id="rId17"/>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18"/>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Bowers v. Hardwick (1986) 			</a:t>
            </a:r>
            <a:r>
              <a:rPr lang="en" sz="1500" u="sng">
                <a:solidFill>
                  <a:schemeClr val="hlink"/>
                </a:solidFill>
                <a:latin typeface="Times New Roman"/>
                <a:ea typeface="Times New Roman"/>
                <a:cs typeface="Times New Roman"/>
                <a:sym typeface="Times New Roman"/>
                <a:hlinkClick r:id="rId19"/>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20"/>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Cruzan v. Missouri (1990) 			</a:t>
            </a:r>
            <a:r>
              <a:rPr lang="en" sz="1500" u="sng">
                <a:solidFill>
                  <a:schemeClr val="hlink"/>
                </a:solidFill>
                <a:latin typeface="Times New Roman"/>
                <a:ea typeface="Times New Roman"/>
                <a:cs typeface="Times New Roman"/>
                <a:sym typeface="Times New Roman"/>
                <a:hlinkClick r:id="rId21"/>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22"/>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Planned Parenthood v. Casey (1992) 	</a:t>
            </a:r>
            <a:r>
              <a:rPr lang="en" sz="1500" u="sng">
                <a:solidFill>
                  <a:schemeClr val="hlink"/>
                </a:solidFill>
                <a:latin typeface="Times New Roman"/>
                <a:ea typeface="Times New Roman"/>
                <a:cs typeface="Times New Roman"/>
                <a:sym typeface="Times New Roman"/>
                <a:hlinkClick r:id="rId23"/>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24"/>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Washington v. Glucksberg (1997) 		</a:t>
            </a:r>
            <a:r>
              <a:rPr lang="en" sz="1500" u="sng">
                <a:solidFill>
                  <a:schemeClr val="hlink"/>
                </a:solidFill>
                <a:latin typeface="Times New Roman"/>
                <a:ea typeface="Times New Roman"/>
                <a:cs typeface="Times New Roman"/>
                <a:sym typeface="Times New Roman"/>
                <a:hlinkClick r:id="rId25"/>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26"/>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Lawrence v. Texas (2003) 			</a:t>
            </a:r>
            <a:r>
              <a:rPr lang="en" sz="1500" u="sng">
                <a:solidFill>
                  <a:schemeClr val="hlink"/>
                </a:solidFill>
                <a:latin typeface="Times New Roman"/>
                <a:ea typeface="Times New Roman"/>
                <a:cs typeface="Times New Roman"/>
                <a:sym typeface="Times New Roman"/>
                <a:hlinkClick r:id="rId27"/>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28"/>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rgbClr val="FFFFFF"/>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(continued)</a:t>
            </a:r>
            <a:endParaRPr/>
          </a:p>
        </p:txBody>
      </p:sp>
      <p:sp>
        <p:nvSpPr>
          <p:cNvPr id="257" name="Google Shape;257;p30"/>
          <p:cNvSpPr txBox="1"/>
          <p:nvPr/>
        </p:nvSpPr>
        <p:spPr>
          <a:xfrm>
            <a:off x="962950" y="1409175"/>
            <a:ext cx="7373400" cy="331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Times New Roman"/>
                <a:ea typeface="Times New Roman"/>
                <a:cs typeface="Times New Roman"/>
                <a:sym typeface="Times New Roman"/>
              </a:rPr>
              <a:t>Fourth Amendment</a:t>
            </a:r>
            <a:endParaRPr b="1"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Olmstead v. United States (1928) 		</a:t>
            </a:r>
            <a:r>
              <a:rPr lang="en" sz="1500" u="sng">
                <a:solidFill>
                  <a:schemeClr val="hlink"/>
                </a:solidFill>
                <a:latin typeface="Times New Roman"/>
                <a:ea typeface="Times New Roman"/>
                <a:cs typeface="Times New Roman"/>
                <a:sym typeface="Times New Roman"/>
                <a:hlinkClick r:id="rId3"/>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4"/>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Katz v. United States (1967) 			</a:t>
            </a:r>
            <a:r>
              <a:rPr lang="en" sz="1500" u="sng">
                <a:solidFill>
                  <a:schemeClr val="hlink"/>
                </a:solidFill>
                <a:latin typeface="Times New Roman"/>
                <a:ea typeface="Times New Roman"/>
                <a:cs typeface="Times New Roman"/>
                <a:sym typeface="Times New Roman"/>
                <a:hlinkClick r:id="rId5"/>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6"/>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United States v. Knotts (1982) 		</a:t>
            </a:r>
            <a:r>
              <a:rPr lang="en" sz="1500" u="sng">
                <a:solidFill>
                  <a:schemeClr val="hlink"/>
                </a:solidFill>
                <a:latin typeface="Times New Roman"/>
                <a:ea typeface="Times New Roman"/>
                <a:cs typeface="Times New Roman"/>
                <a:sym typeface="Times New Roman"/>
                <a:hlinkClick r:id="rId7"/>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8"/>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United States v. Karo (1984) 			</a:t>
            </a:r>
            <a:r>
              <a:rPr lang="en" sz="1500" u="sng">
                <a:solidFill>
                  <a:schemeClr val="hlink"/>
                </a:solidFill>
                <a:latin typeface="Times New Roman"/>
                <a:ea typeface="Times New Roman"/>
                <a:cs typeface="Times New Roman"/>
                <a:sym typeface="Times New Roman"/>
                <a:hlinkClick r:id="rId9"/>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10"/>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Kyllo v. United States (2001)** 		</a:t>
            </a:r>
            <a:r>
              <a:rPr lang="en" sz="1500" u="sng">
                <a:solidFill>
                  <a:schemeClr val="hlink"/>
                </a:solidFill>
                <a:latin typeface="Times New Roman"/>
                <a:ea typeface="Times New Roman"/>
                <a:cs typeface="Times New Roman"/>
                <a:sym typeface="Times New Roman"/>
                <a:hlinkClick r:id="rId11"/>
              </a:rPr>
              <a:t>Full Text	</a:t>
            </a:r>
            <a:r>
              <a:rPr lang="en" sz="1500" u="sng">
                <a:solidFill>
                  <a:schemeClr val="hlink"/>
                </a:solidFill>
                <a:latin typeface="Times New Roman"/>
                <a:ea typeface="Times New Roman"/>
                <a:cs typeface="Times New Roman"/>
                <a:sym typeface="Times New Roman"/>
                <a:hlinkClick r:id="rId12"/>
              </a:rPr>
              <a:t>Summary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Times New Roman"/>
                <a:ea typeface="Times New Roman"/>
                <a:cs typeface="Times New Roman"/>
                <a:sym typeface="Times New Roman"/>
              </a:rPr>
              <a:t>United States v. Jones (2012) ** 		</a:t>
            </a:r>
            <a:r>
              <a:rPr lang="en" sz="1500" u="sng">
                <a:solidFill>
                  <a:schemeClr val="hlink"/>
                </a:solidFill>
                <a:latin typeface="Times New Roman"/>
                <a:ea typeface="Times New Roman"/>
                <a:cs typeface="Times New Roman"/>
                <a:sym typeface="Times New Roman"/>
                <a:hlinkClick r:id="rId13"/>
              </a:rPr>
              <a:t>Full Text</a:t>
            </a:r>
            <a:r>
              <a:rPr lang="en" sz="1500">
                <a:solidFill>
                  <a:srgbClr val="FFFFFF"/>
                </a:solidFill>
                <a:latin typeface="Times New Roman"/>
                <a:ea typeface="Times New Roman"/>
                <a:cs typeface="Times New Roman"/>
                <a:sym typeface="Times New Roman"/>
              </a:rPr>
              <a:t>	</a:t>
            </a:r>
            <a:r>
              <a:rPr lang="en" sz="1500" u="sng">
                <a:solidFill>
                  <a:schemeClr val="hlink"/>
                </a:solidFill>
                <a:latin typeface="Times New Roman"/>
                <a:ea typeface="Times New Roman"/>
                <a:cs typeface="Times New Roman"/>
                <a:sym typeface="Times New Roman"/>
                <a:hlinkClick r:id="rId14"/>
              </a:rPr>
              <a:t>Summary</a:t>
            </a:r>
            <a:endParaRPr>
              <a:solidFill>
                <a:srgbClr val="FFFFFF"/>
              </a:solidFill>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1"/>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latin typeface="Lato"/>
                <a:ea typeface="Lato"/>
                <a:cs typeface="Lato"/>
                <a:sym typeface="Lato"/>
              </a:rPr>
              <a:t>Do you believe that the Constitution should be interpreted based only on what is explicitly stated within it? Or, should the courts be permitted to conclude that – in addition to the explicit statements – there are implicit understandings that are a part of the Constitution?</a:t>
            </a:r>
            <a:endParaRPr sz="1300">
              <a:latin typeface="Lato"/>
              <a:ea typeface="Lato"/>
              <a:cs typeface="Lato"/>
              <a:sym typeface="Lato"/>
            </a:endParaRPr>
          </a:p>
          <a:p>
            <a:pPr indent="0" lvl="0" marL="0" rtl="0" algn="l">
              <a:spcBef>
                <a:spcPts val="1600"/>
              </a:spcBef>
              <a:spcAft>
                <a:spcPts val="0"/>
              </a:spcAft>
              <a:buNone/>
            </a:pPr>
            <a:r>
              <a:t/>
            </a:r>
            <a:endParaRPr sz="1300">
              <a:latin typeface="Lato"/>
              <a:ea typeface="Lato"/>
              <a:cs typeface="Lato"/>
              <a:sym typeface="Lato"/>
            </a:endParaRPr>
          </a:p>
        </p:txBody>
      </p:sp>
      <p:sp>
        <p:nvSpPr>
          <p:cNvPr id="263" name="Google Shape;263;p31"/>
          <p:cNvSpPr txBox="1"/>
          <p:nvPr>
            <p:ph idx="2" type="body"/>
          </p:nvPr>
        </p:nvSpPr>
        <p:spPr>
          <a:xfrm>
            <a:off x="4648200" y="775050"/>
            <a:ext cx="3676800" cy="4063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2"/>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latin typeface="Lato"/>
                <a:ea typeface="Lato"/>
                <a:cs typeface="Lato"/>
                <a:sym typeface="Lato"/>
              </a:rPr>
              <a:t>Did the Supreme Court emphasize certain Amendments more than others in these right of privacy cases? If so, why do you think that is?</a:t>
            </a:r>
            <a:endParaRPr sz="1300">
              <a:latin typeface="Lato"/>
              <a:ea typeface="Lato"/>
              <a:cs typeface="Lato"/>
              <a:sym typeface="Lato"/>
            </a:endParaRPr>
          </a:p>
          <a:p>
            <a:pPr indent="0" lvl="0" marL="0" rtl="0" algn="l">
              <a:spcBef>
                <a:spcPts val="1600"/>
              </a:spcBef>
              <a:spcAft>
                <a:spcPts val="0"/>
              </a:spcAft>
              <a:buNone/>
            </a:pPr>
            <a:r>
              <a:t/>
            </a:r>
            <a:endParaRPr sz="1300">
              <a:latin typeface="Lato"/>
              <a:ea typeface="Lato"/>
              <a:cs typeface="Lato"/>
              <a:sym typeface="Lato"/>
            </a:endParaRPr>
          </a:p>
        </p:txBody>
      </p:sp>
      <p:sp>
        <p:nvSpPr>
          <p:cNvPr id="269" name="Google Shape;269;p32"/>
          <p:cNvSpPr txBox="1"/>
          <p:nvPr>
            <p:ph idx="2" type="body"/>
          </p:nvPr>
        </p:nvSpPr>
        <p:spPr>
          <a:xfrm>
            <a:off x="4648200" y="375775"/>
            <a:ext cx="3676800" cy="4462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3"/>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300">
                <a:latin typeface="Lato"/>
                <a:ea typeface="Lato"/>
                <a:cs typeface="Lato"/>
                <a:sym typeface="Lato"/>
              </a:rPr>
              <a:t>How has the Supreme Court's view on privacy changed over time? Are there specific events in American history and/or cultural changes that you believe may have contributed to the Court's decisions? Explain.</a:t>
            </a:r>
            <a:endParaRPr/>
          </a:p>
        </p:txBody>
      </p:sp>
      <p:sp>
        <p:nvSpPr>
          <p:cNvPr id="275" name="Google Shape;275;p33"/>
          <p:cNvSpPr txBox="1"/>
          <p:nvPr>
            <p:ph idx="2" type="body"/>
          </p:nvPr>
        </p:nvSpPr>
        <p:spPr>
          <a:xfrm>
            <a:off x="4648200" y="281825"/>
            <a:ext cx="3676800" cy="448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[type answer here]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4"/>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How has technology affected privacy throughout American history?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5"/>
          <p:cNvSpPr txBox="1"/>
          <p:nvPr>
            <p:ph type="title"/>
          </p:nvPr>
        </p:nvSpPr>
        <p:spPr>
          <a:xfrm>
            <a:off x="1103850" y="393750"/>
            <a:ext cx="7750500" cy="171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a:t>
            </a:r>
            <a:r>
              <a:rPr lang="en" sz="2000"/>
              <a:t>n the left, please make a list of things that we consider private today that did not exist at the founding of our country.  On the right, make a list of the ways government can search today that did not exist back then.</a:t>
            </a:r>
            <a:endParaRPr sz="2000"/>
          </a:p>
        </p:txBody>
      </p:sp>
      <p:sp>
        <p:nvSpPr>
          <p:cNvPr id="286" name="Google Shape;286;p35"/>
          <p:cNvSpPr txBox="1"/>
          <p:nvPr>
            <p:ph idx="1" type="body"/>
          </p:nvPr>
        </p:nvSpPr>
        <p:spPr>
          <a:xfrm>
            <a:off x="358050" y="1849375"/>
            <a:ext cx="42141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
        <p:nvSpPr>
          <p:cNvPr id="287" name="Google Shape;287;p35"/>
          <p:cNvSpPr txBox="1"/>
          <p:nvPr>
            <p:ph idx="2" type="body"/>
          </p:nvPr>
        </p:nvSpPr>
        <p:spPr>
          <a:xfrm>
            <a:off x="4839275" y="1849375"/>
            <a:ext cx="37755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 to ponder...</a:t>
            </a:r>
            <a:endParaRPr/>
          </a:p>
        </p:txBody>
      </p:sp>
      <p:sp>
        <p:nvSpPr>
          <p:cNvPr id="293" name="Google Shape;293;p36"/>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AutoNum type="arabicPeriod"/>
            </a:pPr>
            <a:r>
              <a:rPr lang="en"/>
              <a:t>What are the differences between what was considered private in colonial times and what is considered private today? Why do those differences exist?</a:t>
            </a:r>
            <a:endParaRPr/>
          </a:p>
          <a:p>
            <a:pPr indent="-311150" lvl="0" marL="457200" rtl="0" algn="l">
              <a:spcBef>
                <a:spcPts val="0"/>
              </a:spcBef>
              <a:spcAft>
                <a:spcPts val="0"/>
              </a:spcAft>
              <a:buSzPts val="1300"/>
              <a:buAutoNum type="arabicPeriod"/>
            </a:pPr>
            <a:r>
              <a:rPr lang="en"/>
              <a:t>What are the differences between the search technology available to the government in colonial times and the search technology available today?</a:t>
            </a:r>
            <a:endParaRPr/>
          </a:p>
          <a:p>
            <a:pPr indent="-311150" lvl="0" marL="457200" rtl="0" algn="l">
              <a:spcBef>
                <a:spcPts val="0"/>
              </a:spcBef>
              <a:spcAft>
                <a:spcPts val="0"/>
              </a:spcAft>
              <a:buSzPts val="1300"/>
              <a:buAutoNum type="arabicPeriod"/>
            </a:pPr>
            <a:r>
              <a:rPr lang="en"/>
              <a:t>What major technological innovations have improved (or hindered) the government's ability to search for evidence?</a:t>
            </a:r>
            <a:endParaRPr/>
          </a:p>
          <a:p>
            <a:pPr indent="-311150" lvl="0" marL="457200" rtl="0" algn="l">
              <a:spcBef>
                <a:spcPts val="0"/>
              </a:spcBef>
              <a:spcAft>
                <a:spcPts val="0"/>
              </a:spcAft>
              <a:buSzPts val="1300"/>
              <a:buAutoNum type="arabicPeriod"/>
            </a:pPr>
            <a:r>
              <a:rPr lang="en"/>
              <a:t>How would your privacy be affected today if the Constitution only protected things considered private in colonial times?</a:t>
            </a:r>
            <a:endParaRPr/>
          </a:p>
          <a:p>
            <a:pPr indent="-311150" lvl="0" marL="457200" rtl="0" algn="l">
              <a:spcBef>
                <a:spcPts val="0"/>
              </a:spcBef>
              <a:spcAft>
                <a:spcPts val="0"/>
              </a:spcAft>
              <a:buSzPts val="1300"/>
              <a:buAutoNum type="arabicPeriod"/>
            </a:pPr>
            <a:r>
              <a:rPr lang="en"/>
              <a:t>How would the government's ability to search be affected today if the Constitution only permitted the use of the search technology available in colonial times?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Fourth Amendment</a:t>
            </a:r>
            <a:endParaRPr/>
          </a:p>
        </p:txBody>
      </p:sp>
      <p:sp>
        <p:nvSpPr>
          <p:cNvPr id="299" name="Google Shape;299;p37"/>
          <p:cNvSpPr txBox="1"/>
          <p:nvPr>
            <p:ph idx="1" type="body"/>
          </p:nvPr>
        </p:nvSpPr>
        <p:spPr>
          <a:xfrm>
            <a:off x="1297500" y="1307850"/>
            <a:ext cx="7038900" cy="317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800"/>
              <a:t>The right of the people to be secure in their </a:t>
            </a:r>
            <a:endParaRPr i="1" sz="1800"/>
          </a:p>
          <a:p>
            <a:pPr indent="0" lvl="0" marL="0" rtl="0" algn="ctr">
              <a:spcBef>
                <a:spcPts val="1600"/>
              </a:spcBef>
              <a:spcAft>
                <a:spcPts val="0"/>
              </a:spcAft>
              <a:buNone/>
            </a:pPr>
            <a:r>
              <a:rPr b="1" i="1" lang="en" sz="1800"/>
              <a:t>persons, houses, papers, and effects</a:t>
            </a:r>
            <a:r>
              <a:rPr i="1" lang="en" sz="1800"/>
              <a:t>, </a:t>
            </a:r>
            <a:endParaRPr i="1" sz="1800"/>
          </a:p>
          <a:p>
            <a:pPr indent="0" lvl="0" marL="0" rtl="0" algn="ctr">
              <a:spcBef>
                <a:spcPts val="1600"/>
              </a:spcBef>
              <a:spcAft>
                <a:spcPts val="0"/>
              </a:spcAft>
              <a:buNone/>
            </a:pPr>
            <a:r>
              <a:rPr i="1" lang="en" sz="1800"/>
              <a:t>against </a:t>
            </a:r>
            <a:endParaRPr i="1" sz="1800"/>
          </a:p>
          <a:p>
            <a:pPr indent="0" lvl="0" marL="0" rtl="0" algn="ctr">
              <a:spcBef>
                <a:spcPts val="1600"/>
              </a:spcBef>
              <a:spcAft>
                <a:spcPts val="0"/>
              </a:spcAft>
              <a:buNone/>
            </a:pPr>
            <a:r>
              <a:rPr b="1" i="1" lang="en" sz="1800"/>
              <a:t>unreasonable searches and seizures</a:t>
            </a:r>
            <a:r>
              <a:rPr i="1" lang="en" sz="1800"/>
              <a:t>, </a:t>
            </a:r>
            <a:endParaRPr i="1" sz="1800"/>
          </a:p>
          <a:p>
            <a:pPr indent="0" lvl="0" marL="0" rtl="0" algn="l">
              <a:spcBef>
                <a:spcPts val="1600"/>
              </a:spcBef>
              <a:spcAft>
                <a:spcPts val="1600"/>
              </a:spcAft>
              <a:buNone/>
            </a:pPr>
            <a:r>
              <a:rPr i="1" lang="en" sz="1800"/>
              <a:t>shall not be violated, and no Warrants shall issue, but upon probable cause, supported by Oath or affirmation, and particularly describing the place to be searched, and the persons or things to be seized.</a:t>
            </a:r>
            <a:endParaRPr i="1"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a:t>
            </a:r>
            <a:endParaRPr/>
          </a:p>
        </p:txBody>
      </p:sp>
      <p:sp>
        <p:nvSpPr>
          <p:cNvPr id="305" name="Google Shape;305;p38"/>
          <p:cNvSpPr txBox="1"/>
          <p:nvPr>
            <p:ph idx="1" type="body"/>
          </p:nvPr>
        </p:nvSpPr>
        <p:spPr>
          <a:xfrm>
            <a:off x="1297500" y="1567550"/>
            <a:ext cx="64764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What does the </a:t>
            </a:r>
            <a:endParaRPr sz="4800"/>
          </a:p>
          <a:p>
            <a:pPr indent="0" lvl="0" marL="0" rtl="0" algn="l">
              <a:spcBef>
                <a:spcPts val="1600"/>
              </a:spcBef>
              <a:spcAft>
                <a:spcPts val="1600"/>
              </a:spcAft>
              <a:buNone/>
            </a:pPr>
            <a:r>
              <a:rPr lang="en" sz="4800" u="sng">
                <a:solidFill>
                  <a:schemeClr val="hlink"/>
                </a:solidFill>
                <a:hlinkClick r:id="rId3"/>
              </a:rPr>
              <a:t>Fourth Amendment</a:t>
            </a:r>
            <a:r>
              <a:rPr lang="en" sz="4800"/>
              <a:t> mean?</a:t>
            </a:r>
            <a:endParaRPr sz="4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9"/>
          <p:cNvSpPr txBox="1"/>
          <p:nvPr>
            <p:ph type="title"/>
          </p:nvPr>
        </p:nvSpPr>
        <p:spPr>
          <a:xfrm>
            <a:off x="1297500" y="393750"/>
            <a:ext cx="6969600" cy="1493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700">
                <a:latin typeface="Lato"/>
                <a:ea typeface="Lato"/>
                <a:cs typeface="Lato"/>
                <a:sym typeface="Lato"/>
              </a:rPr>
              <a:t>What types of privacy does the Fourth Amendment explicitly protect? What types of privacy do you think are implicitly protected? Why?</a:t>
            </a:r>
            <a:endParaRPr sz="2800"/>
          </a:p>
        </p:txBody>
      </p:sp>
      <p:sp>
        <p:nvSpPr>
          <p:cNvPr id="311" name="Google Shape;311;p39"/>
          <p:cNvSpPr txBox="1"/>
          <p:nvPr>
            <p:ph idx="1" type="body"/>
          </p:nvPr>
        </p:nvSpPr>
        <p:spPr>
          <a:xfrm>
            <a:off x="1297500" y="1432675"/>
            <a:ext cx="6969600" cy="2955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0"/>
          <p:cNvSpPr txBox="1"/>
          <p:nvPr>
            <p:ph type="title"/>
          </p:nvPr>
        </p:nvSpPr>
        <p:spPr>
          <a:xfrm>
            <a:off x="1297500" y="393750"/>
            <a:ext cx="7368900" cy="1493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700">
                <a:latin typeface="Lato"/>
                <a:ea typeface="Lato"/>
                <a:cs typeface="Lato"/>
                <a:sym typeface="Lato"/>
              </a:rPr>
              <a:t>Are there times when the government should not have to obtain a warrant to invade your privacy? Why or why not? If so, what countervailing interest(s) outweighs the extra privacy protection provided by the warrant procedure?</a:t>
            </a:r>
            <a:endParaRPr sz="2800"/>
          </a:p>
        </p:txBody>
      </p:sp>
      <p:sp>
        <p:nvSpPr>
          <p:cNvPr id="317" name="Google Shape;317;p40"/>
          <p:cNvSpPr txBox="1"/>
          <p:nvPr>
            <p:ph idx="1" type="body"/>
          </p:nvPr>
        </p:nvSpPr>
        <p:spPr>
          <a:xfrm>
            <a:off x="516700" y="1737975"/>
            <a:ext cx="8032500" cy="281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1"/>
          <p:cNvSpPr txBox="1"/>
          <p:nvPr>
            <p:ph type="title"/>
          </p:nvPr>
        </p:nvSpPr>
        <p:spPr>
          <a:xfrm>
            <a:off x="1788900" y="4128875"/>
            <a:ext cx="5566200" cy="606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Your house is your castle.</a:t>
            </a:r>
            <a:endParaRPr/>
          </a:p>
        </p:txBody>
      </p:sp>
      <p:pic>
        <p:nvPicPr>
          <p:cNvPr descr="Retired N.H. Supreme Court Justice James Duggan traces the evolution of the Fourth Amendment definition of &quot;search,&quot; and how advances in technology have affected the constitutional prohibition against unreasonable search and seizure." id="323" name="Google Shape;323;p41" title="Constitutionally Speaking - Your House is Your Castle">
            <a:hlinkClick r:id="rId3"/>
          </p:cNvPr>
          <p:cNvPicPr preferRelativeResize="0"/>
          <p:nvPr/>
        </p:nvPicPr>
        <p:blipFill>
          <a:blip r:embed="rId4">
            <a:alphaModFix/>
          </a:blip>
          <a:stretch>
            <a:fillRect/>
          </a:stretch>
        </p:blipFill>
        <p:spPr>
          <a:xfrm>
            <a:off x="152400" y="152400"/>
            <a:ext cx="5301967" cy="39764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2"/>
          <p:cNvSpPr txBox="1"/>
          <p:nvPr>
            <p:ph type="title"/>
          </p:nvPr>
        </p:nvSpPr>
        <p:spPr>
          <a:xfrm>
            <a:off x="1297500" y="393750"/>
            <a:ext cx="6777000" cy="1493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100">
                <a:latin typeface="Lato"/>
                <a:ea typeface="Lato"/>
                <a:cs typeface="Lato"/>
                <a:sym typeface="Lato"/>
              </a:rPr>
              <a:t>What was the legal definition of a search under the Fourth Amendment from the 1930s through the 1950s?</a:t>
            </a:r>
            <a:endParaRPr sz="3200"/>
          </a:p>
        </p:txBody>
      </p:sp>
      <p:sp>
        <p:nvSpPr>
          <p:cNvPr id="329" name="Google Shape;329;p42"/>
          <p:cNvSpPr txBox="1"/>
          <p:nvPr>
            <p:ph idx="1" type="body"/>
          </p:nvPr>
        </p:nvSpPr>
        <p:spPr>
          <a:xfrm>
            <a:off x="1297500" y="1972550"/>
            <a:ext cx="6777000" cy="2415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3"/>
          <p:cNvSpPr txBox="1"/>
          <p:nvPr>
            <p:ph type="title"/>
          </p:nvPr>
        </p:nvSpPr>
        <p:spPr>
          <a:xfrm>
            <a:off x="1297500" y="393750"/>
            <a:ext cx="7298400" cy="1493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100">
                <a:latin typeface="Lato"/>
                <a:ea typeface="Lato"/>
                <a:cs typeface="Lato"/>
                <a:sym typeface="Lato"/>
              </a:rPr>
              <a:t>What was the new standard established by the Supreme Court in Katz v. U.S. (1967) for deciding if a search had occurred?</a:t>
            </a:r>
            <a:endParaRPr sz="2100">
              <a:latin typeface="Lato"/>
              <a:ea typeface="Lato"/>
              <a:cs typeface="Lato"/>
              <a:sym typeface="Lato"/>
            </a:endParaRPr>
          </a:p>
          <a:p>
            <a:pPr indent="0" lvl="0" marL="0" rtl="0" algn="l">
              <a:spcBef>
                <a:spcPts val="1600"/>
              </a:spcBef>
              <a:spcAft>
                <a:spcPts val="0"/>
              </a:spcAft>
              <a:buNone/>
            </a:pPr>
            <a:r>
              <a:t/>
            </a:r>
            <a:endParaRPr/>
          </a:p>
        </p:txBody>
      </p:sp>
      <p:sp>
        <p:nvSpPr>
          <p:cNvPr id="335" name="Google Shape;335;p43"/>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4"/>
          <p:cNvSpPr txBox="1"/>
          <p:nvPr>
            <p:ph type="title"/>
          </p:nvPr>
        </p:nvSpPr>
        <p:spPr>
          <a:xfrm>
            <a:off x="1297500" y="393750"/>
            <a:ext cx="7392300" cy="1493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100">
                <a:latin typeface="Lato"/>
                <a:ea typeface="Lato"/>
                <a:cs typeface="Lato"/>
                <a:sym typeface="Lato"/>
              </a:rPr>
              <a:t>Provide examples of types of legal and illegal searches under the standard established in Katz v. U.S. (1967).</a:t>
            </a:r>
            <a:endParaRPr sz="3200"/>
          </a:p>
        </p:txBody>
      </p:sp>
      <p:sp>
        <p:nvSpPr>
          <p:cNvPr id="341" name="Google Shape;341;p44"/>
          <p:cNvSpPr txBox="1"/>
          <p:nvPr>
            <p:ph idx="1" type="body"/>
          </p:nvPr>
        </p:nvSpPr>
        <p:spPr>
          <a:xfrm>
            <a:off x="1297500" y="1972550"/>
            <a:ext cx="7134000" cy="2415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5"/>
          <p:cNvSpPr txBox="1"/>
          <p:nvPr>
            <p:ph type="title"/>
          </p:nvPr>
        </p:nvSpPr>
        <p:spPr>
          <a:xfrm>
            <a:off x="1297500" y="393750"/>
            <a:ext cx="7416000" cy="1493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100">
                <a:latin typeface="Lato"/>
                <a:ea typeface="Lato"/>
                <a:cs typeface="Lato"/>
                <a:sym typeface="Lato"/>
              </a:rPr>
              <a:t>Describe the facts of U.S. v. Jones. What government action did Jones challenge as an unconstitutional search?  What was unexpected about the Supreme Court’s reasoning in U.S. v. Jones?</a:t>
            </a:r>
            <a:endParaRPr sz="2100">
              <a:latin typeface="Lato"/>
              <a:ea typeface="Lato"/>
              <a:cs typeface="Lato"/>
              <a:sym typeface="Lato"/>
            </a:endParaRPr>
          </a:p>
          <a:p>
            <a:pPr indent="0" lvl="0" marL="0" rtl="0" algn="l">
              <a:spcBef>
                <a:spcPts val="1600"/>
              </a:spcBef>
              <a:spcAft>
                <a:spcPts val="0"/>
              </a:spcAft>
              <a:buNone/>
            </a:pPr>
            <a:r>
              <a:t/>
            </a:r>
            <a:endParaRPr/>
          </a:p>
          <a:p>
            <a:pPr indent="0" lvl="0" marL="0" rtl="0" algn="l">
              <a:spcBef>
                <a:spcPts val="0"/>
              </a:spcBef>
              <a:spcAft>
                <a:spcPts val="0"/>
              </a:spcAft>
              <a:buNone/>
            </a:pPr>
            <a:r>
              <a:t/>
            </a:r>
            <a:endParaRPr/>
          </a:p>
        </p:txBody>
      </p:sp>
      <p:sp>
        <p:nvSpPr>
          <p:cNvPr id="347" name="Google Shape;347;p45"/>
          <p:cNvSpPr txBox="1"/>
          <p:nvPr>
            <p:ph idx="1" type="body"/>
          </p:nvPr>
        </p:nvSpPr>
        <p:spPr>
          <a:xfrm>
            <a:off x="493200" y="1972550"/>
            <a:ext cx="8102700" cy="2415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6"/>
          <p:cNvSpPr txBox="1"/>
          <p:nvPr>
            <p:ph type="title"/>
          </p:nvPr>
        </p:nvSpPr>
        <p:spPr>
          <a:xfrm>
            <a:off x="1297500" y="393750"/>
            <a:ext cx="7110600" cy="149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choose one of the following options and construct a well supported academic essay.</a:t>
            </a:r>
            <a:endParaRPr/>
          </a:p>
        </p:txBody>
      </p:sp>
      <p:sp>
        <p:nvSpPr>
          <p:cNvPr id="353" name="Google Shape;353;p46"/>
          <p:cNvSpPr txBox="1"/>
          <p:nvPr>
            <p:ph idx="1" type="body"/>
          </p:nvPr>
        </p:nvSpPr>
        <p:spPr>
          <a:xfrm>
            <a:off x="1297500" y="1972550"/>
            <a:ext cx="6429600" cy="24159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AutoNum type="arabicPeriod"/>
            </a:pPr>
            <a:r>
              <a:rPr lang="en"/>
              <a:t>How and why has the constitutional right of privacy changed over time?</a:t>
            </a:r>
            <a:endParaRPr/>
          </a:p>
          <a:p>
            <a:pPr indent="-311150" lvl="0" marL="457200" rtl="0" algn="l">
              <a:spcBef>
                <a:spcPts val="0"/>
              </a:spcBef>
              <a:spcAft>
                <a:spcPts val="0"/>
              </a:spcAft>
              <a:buSzPts val="1300"/>
              <a:buAutoNum type="arabicPeriod"/>
            </a:pPr>
            <a:r>
              <a:rPr lang="en"/>
              <a:t>How and why has the interpretation of the Fourth Amendment changed over time?</a:t>
            </a:r>
            <a:endParaRPr/>
          </a:p>
          <a:p>
            <a:pPr indent="-311150" lvl="0" marL="457200" rtl="0" algn="l">
              <a:spcBef>
                <a:spcPts val="0"/>
              </a:spcBef>
              <a:spcAft>
                <a:spcPts val="0"/>
              </a:spcAft>
              <a:buSzPts val="1300"/>
              <a:buAutoNum type="arabicPeriod"/>
            </a:pPr>
            <a:r>
              <a:rPr lang="en"/>
              <a:t>Does the Supreme Court's current interpretation of the constitutional right of privacy accurately reflect what the average American considers private? Why or why not?</a:t>
            </a:r>
            <a:endParaRPr/>
          </a:p>
          <a:p>
            <a:pPr indent="-311150" lvl="0" marL="457200" rtl="0" algn="l">
              <a:spcBef>
                <a:spcPts val="0"/>
              </a:spcBef>
              <a:spcAft>
                <a:spcPts val="0"/>
              </a:spcAft>
              <a:buSzPts val="1300"/>
              <a:buAutoNum type="arabicPeriod"/>
            </a:pPr>
            <a:r>
              <a:rPr lang="en"/>
              <a:t>Does the Supreme Court's current interpretation of the Fourth Amendment adequately protect your privacy? Why or why not?</a:t>
            </a:r>
            <a:endParaRPr/>
          </a:p>
          <a:p>
            <a:pPr indent="-311150" lvl="0" marL="457200" rtl="0" algn="l">
              <a:spcBef>
                <a:spcPts val="0"/>
              </a:spcBef>
              <a:spcAft>
                <a:spcPts val="0"/>
              </a:spcAft>
              <a:buSzPts val="1300"/>
              <a:buAutoNum type="arabicPeriod"/>
            </a:pPr>
            <a:r>
              <a:rPr lang="en"/>
              <a:t>Is the Supreme Court's current interpretation of the constitutional right of privacy consistent with your own views? Why or why not?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