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58">
          <p15:clr>
            <a:srgbClr val="A4A3A4"/>
          </p15:clr>
        </p15:guide>
        <p15:guide id="2" pos="3384">
          <p15:clr>
            <a:srgbClr val="A4A3A4"/>
          </p15:clr>
        </p15:guide>
        <p15:guide id="3" pos="648">
          <p15:clr>
            <a:srgbClr val="9AA0A6"/>
          </p15:clr>
        </p15:guide>
        <p15:guide id="4" pos="122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58" orient="horz"/>
        <p:guide pos="3384"/>
        <p:guide pos="648"/>
        <p:guide pos="1224"/>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de9f55ab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de9f55ab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db6acac8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db6acac8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db6acac8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9db6acac8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9ace7c54f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9ace7c54f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9ace7c54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9ace7c54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9de9f55a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9de9f55a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9de9f55a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9de9f55a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de9f55ab7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9de9f55ab7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9de9f55ab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9de9f55ab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9de9f55ab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9de9f55ab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9de9f55ab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9de9f55ab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4A86E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s://www.nhcivics.org/curriculum-library/respectful-disagreei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dG5fkAgJmqc"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Y6EPw2FOEZA"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newsela.com/read/lib-civil-discourse-tolerance/id/2001013721/write?collection_id=2000000398&amp;search_id=90c42e45-4ee7-4f53-b535-fb9a7b37abfe&amp;collection=2000000224"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nvSpPr>
        <p:spPr>
          <a:xfrm>
            <a:off x="198825" y="125050"/>
            <a:ext cx="8985600" cy="391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50">
                <a:solidFill>
                  <a:srgbClr val="565656"/>
                </a:solidFill>
              </a:rPr>
              <a:t>Teacher Notes</a:t>
            </a:r>
            <a:endParaRPr b="1" sz="21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Purpose:</a:t>
            </a:r>
            <a:endParaRPr b="1" sz="1650">
              <a:solidFill>
                <a:srgbClr val="565656"/>
              </a:solidFill>
            </a:endParaRPr>
          </a:p>
          <a:p>
            <a:pPr indent="0" lvl="0" marL="0" rtl="0" algn="l">
              <a:spcBef>
                <a:spcPts val="0"/>
              </a:spcBef>
              <a:spcAft>
                <a:spcPts val="0"/>
              </a:spcAft>
              <a:buNone/>
            </a:pPr>
            <a:r>
              <a:rPr b="1" i="1" lang="en" sz="1650">
                <a:solidFill>
                  <a:srgbClr val="565656"/>
                </a:solidFill>
              </a:rPr>
              <a:t>Students will learn strategies on how to respectfully disagree.  Using given templates, students will choose a given topic and create both pro and con arguments for that topic.</a:t>
            </a:r>
            <a:endParaRPr b="1" i="1" sz="1650">
              <a:solidFill>
                <a:srgbClr val="565656"/>
              </a:solidFill>
            </a:endParaRPr>
          </a:p>
          <a:p>
            <a:pPr indent="0" lvl="0" marL="0" rtl="0" algn="l">
              <a:spcBef>
                <a:spcPts val="0"/>
              </a:spcBef>
              <a:spcAft>
                <a:spcPts val="0"/>
              </a:spcAft>
              <a:buNone/>
            </a:pPr>
            <a:r>
              <a:t/>
            </a:r>
            <a:endParaRPr b="1" i="1" sz="1650">
              <a:solidFill>
                <a:srgbClr val="565656"/>
              </a:solidFill>
            </a:endParaRPr>
          </a:p>
          <a:p>
            <a:pPr indent="0" lvl="0" marL="0" rtl="0" algn="l">
              <a:spcBef>
                <a:spcPts val="0"/>
              </a:spcBef>
              <a:spcAft>
                <a:spcPts val="0"/>
              </a:spcAft>
              <a:buNone/>
            </a:pPr>
            <a:r>
              <a:rPr b="1" i="1" lang="en" sz="1650">
                <a:solidFill>
                  <a:srgbClr val="565656"/>
                </a:solidFill>
              </a:rPr>
              <a:t>Note to Teachers: If possible, students could practice presenting their opposing views to each other in a respectful manner.  Students who choose the same topic could be paired up. </a:t>
            </a:r>
            <a:endParaRPr b="1" i="1"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rPr b="1" lang="en" sz="1650">
                <a:solidFill>
                  <a:srgbClr val="565656"/>
                </a:solidFill>
              </a:rPr>
              <a:t>Click here for original lesson. </a:t>
            </a:r>
            <a:endParaRPr b="1" sz="1650">
              <a:solidFill>
                <a:srgbClr val="565656"/>
              </a:solidFill>
            </a:endParaRPr>
          </a:p>
          <a:p>
            <a:pPr indent="0" lvl="0" marL="0" rtl="0" algn="l">
              <a:spcBef>
                <a:spcPts val="0"/>
              </a:spcBef>
              <a:spcAft>
                <a:spcPts val="0"/>
              </a:spcAft>
              <a:buNone/>
            </a:pPr>
            <a:r>
              <a:rPr lang="en" sz="1650" u="sng">
                <a:solidFill>
                  <a:schemeClr val="hlink"/>
                </a:solidFill>
                <a:hlinkClick r:id="rId3"/>
              </a:rPr>
              <a:t>Respectfully Disagreeing</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None/>
            </a:pPr>
            <a:r>
              <a:t/>
            </a:r>
            <a:endParaRPr sz="1650">
              <a:solidFill>
                <a:srgbClr val="565656"/>
              </a:solidFill>
            </a:endParaRPr>
          </a:p>
          <a:p>
            <a:pPr indent="0" lvl="0" marL="0" rtl="0" algn="l">
              <a:spcBef>
                <a:spcPts val="0"/>
              </a:spcBef>
              <a:spcAft>
                <a:spcPts val="0"/>
              </a:spcAft>
              <a:buClr>
                <a:schemeClr val="dk1"/>
              </a:buClr>
              <a:buSzPts val="1100"/>
              <a:buFont typeface="Arial"/>
              <a:buNone/>
            </a:pPr>
            <a:r>
              <a:t/>
            </a:r>
            <a:endParaRPr b="1" sz="1650">
              <a:solidFill>
                <a:srgbClr val="565656"/>
              </a:solidFill>
            </a:endParaRPr>
          </a:p>
          <a:p>
            <a:pPr indent="0" lvl="0" marL="0" rtl="0" algn="l">
              <a:spcBef>
                <a:spcPts val="0"/>
              </a:spcBef>
              <a:spcAft>
                <a:spcPts val="0"/>
              </a:spcAft>
              <a:buClr>
                <a:schemeClr val="dk1"/>
              </a:buClr>
              <a:buSzPts val="1100"/>
              <a:buFont typeface="Arial"/>
              <a:buNone/>
            </a:pPr>
            <a:r>
              <a:rPr b="1" lang="en" sz="1650">
                <a:solidFill>
                  <a:srgbClr val="565656"/>
                </a:solidFill>
              </a:rPr>
              <a:t>This lesson has been adapted for students participating in a remote/hybrid model.</a:t>
            </a:r>
            <a:endParaRPr sz="1650">
              <a:solidFill>
                <a:srgbClr val="5656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369700" y="123225"/>
            <a:ext cx="8034900" cy="86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FFFFFF"/>
                </a:solidFill>
              </a:rPr>
              <a:t>Respectfully Disagreeing</a:t>
            </a:r>
            <a:endParaRPr sz="4800">
              <a:solidFill>
                <a:srgbClr val="FFFFFF"/>
              </a:solidFill>
            </a:endParaRPr>
          </a:p>
        </p:txBody>
      </p:sp>
      <p:sp>
        <p:nvSpPr>
          <p:cNvPr id="60" name="Google Shape;60;p14"/>
          <p:cNvSpPr txBox="1"/>
          <p:nvPr/>
        </p:nvSpPr>
        <p:spPr>
          <a:xfrm>
            <a:off x="579200" y="1454175"/>
            <a:ext cx="7936200" cy="94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3000">
              <a:solidFill>
                <a:srgbClr val="FFFFFF"/>
              </a:solidFill>
            </a:endParaRPr>
          </a:p>
        </p:txBody>
      </p:sp>
      <p:sp>
        <p:nvSpPr>
          <p:cNvPr id="61" name="Google Shape;61;p14"/>
          <p:cNvSpPr txBox="1"/>
          <p:nvPr/>
        </p:nvSpPr>
        <p:spPr>
          <a:xfrm>
            <a:off x="716975" y="1610600"/>
            <a:ext cx="7575000" cy="32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rPr>
              <a:t>People disagree.  We may disagree on whether or not there should be </a:t>
            </a:r>
            <a:r>
              <a:rPr lang="en" sz="2000">
                <a:solidFill>
                  <a:srgbClr val="FFFFFF"/>
                </a:solidFill>
              </a:rPr>
              <a:t>homework</a:t>
            </a:r>
            <a:r>
              <a:rPr lang="en" sz="2000">
                <a:solidFill>
                  <a:srgbClr val="FFFFFF"/>
                </a:solidFill>
              </a:rPr>
              <a:t>, school uniforms, more recess time, year-round schools, or whether or not students be able to chew gum in school.</a:t>
            </a:r>
            <a:endParaRPr sz="2000">
              <a:solidFill>
                <a:srgbClr val="FFFFFF"/>
              </a:solidFill>
            </a:endParaRPr>
          </a:p>
          <a:p>
            <a:pPr indent="0" lvl="0" marL="0" rtl="0" algn="l">
              <a:spcBef>
                <a:spcPts val="0"/>
              </a:spcBef>
              <a:spcAft>
                <a:spcPts val="0"/>
              </a:spcAft>
              <a:buNone/>
            </a:pPr>
            <a:r>
              <a:t/>
            </a:r>
            <a:endParaRPr sz="2000">
              <a:solidFill>
                <a:srgbClr val="FFFFFF"/>
              </a:solidFill>
            </a:endParaRPr>
          </a:p>
          <a:p>
            <a:pPr indent="0" lvl="0" marL="0" rtl="0" algn="l">
              <a:spcBef>
                <a:spcPts val="0"/>
              </a:spcBef>
              <a:spcAft>
                <a:spcPts val="0"/>
              </a:spcAft>
              <a:buNone/>
            </a:pPr>
            <a:r>
              <a:rPr b="1" lang="en" sz="2000">
                <a:solidFill>
                  <a:srgbClr val="FFFF00"/>
                </a:solidFill>
              </a:rPr>
              <a:t>Discourse </a:t>
            </a:r>
            <a:r>
              <a:rPr lang="en" sz="2000">
                <a:solidFill>
                  <a:srgbClr val="FFFFFF"/>
                </a:solidFill>
              </a:rPr>
              <a:t>is a written or spoken disagreement.  It is important when we disagree, either in writing or speaking, that we are respectful to each other.  The article and videos that follow will help you understand what it means to respectfully disagree. </a:t>
            </a:r>
            <a:endParaRPr sz="20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descr="This video highlights how you can disagree with people respectfully. It recognises that we are not all going to agree with each other, because let's face it, &quot;people are different&quot;. However, we do have a choice as to how we treat people when we do disagree with them: respectfully or disrespectfully." id="66" name="Google Shape;66;p15" title="Kid President How To Disagree">
            <a:hlinkClick r:id="rId3"/>
          </p:cNvPr>
          <p:cNvPicPr preferRelativeResize="0"/>
          <p:nvPr/>
        </p:nvPicPr>
        <p:blipFill>
          <a:blip r:embed="rId4">
            <a:alphaModFix/>
          </a:blip>
          <a:stretch>
            <a:fillRect/>
          </a:stretch>
        </p:blipFill>
        <p:spPr>
          <a:xfrm>
            <a:off x="2048825" y="627376"/>
            <a:ext cx="5542424" cy="4156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Hello Lovers!&#10;If you have a right to have your values and believes, other people have a right to have their values and believes too. Thus you both should respect your values and believes. Those values and believes might contradict each other, but this fact shouldn’t prevent you from respecting each other’s views. So here are 5 Ways to Respecfully Disagree.&#10;&#10;Subscribe for more videos → http://bit.ly/2jRhkZh&#10;&#10;---My Details---&#10;What I make my videos with: http://bit.ly/1hJIUwE&#10;&#10;Twitter : https://twitter.com/loveadvisezone&#10;Facebook : https://www.facebook.com/loveadvisezone&#10;Instagram : https://instagram.com/loveadvisezone" id="71" name="Google Shape;71;p16" title="5 Ways to Respectfully Disagree - How to Disagree politely">
            <a:hlinkClick r:id="rId3"/>
          </p:cNvPr>
          <p:cNvPicPr preferRelativeResize="0"/>
          <p:nvPr/>
        </p:nvPicPr>
        <p:blipFill>
          <a:blip r:embed="rId4">
            <a:alphaModFix/>
          </a:blip>
          <a:stretch>
            <a:fillRect/>
          </a:stretch>
        </p:blipFill>
        <p:spPr>
          <a:xfrm>
            <a:off x="1471000" y="161125"/>
            <a:ext cx="6428326" cy="4821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7"/>
          <p:cNvSpPr txBox="1"/>
          <p:nvPr/>
        </p:nvSpPr>
        <p:spPr>
          <a:xfrm>
            <a:off x="436350" y="239000"/>
            <a:ext cx="8271300" cy="389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00"/>
                </a:solidFill>
              </a:rPr>
              <a:t>Let’s review the five ways to respectfully disagree.</a:t>
            </a:r>
            <a:endParaRPr sz="3000">
              <a:solidFill>
                <a:srgbClr val="FFFF00"/>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p:txBody>
      </p:sp>
      <p:sp>
        <p:nvSpPr>
          <p:cNvPr id="77" name="Google Shape;77;p17"/>
          <p:cNvSpPr/>
          <p:nvPr/>
        </p:nvSpPr>
        <p:spPr>
          <a:xfrm>
            <a:off x="457200" y="1510700"/>
            <a:ext cx="997500" cy="4989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p:nvPr/>
        </p:nvSpPr>
        <p:spPr>
          <a:xfrm>
            <a:off x="457200" y="2091238"/>
            <a:ext cx="997500" cy="4989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p:nvPr/>
        </p:nvSpPr>
        <p:spPr>
          <a:xfrm>
            <a:off x="457200" y="3996200"/>
            <a:ext cx="997500" cy="4989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7"/>
          <p:cNvSpPr/>
          <p:nvPr/>
        </p:nvSpPr>
        <p:spPr>
          <a:xfrm>
            <a:off x="457200" y="3334000"/>
            <a:ext cx="997500" cy="4989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7"/>
          <p:cNvSpPr/>
          <p:nvPr/>
        </p:nvSpPr>
        <p:spPr>
          <a:xfrm>
            <a:off x="457200" y="2671788"/>
            <a:ext cx="997500" cy="498900"/>
          </a:xfrm>
          <a:prstGeom prst="notch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7"/>
          <p:cNvSpPr txBox="1"/>
          <p:nvPr/>
        </p:nvSpPr>
        <p:spPr>
          <a:xfrm>
            <a:off x="1579425" y="1558625"/>
            <a:ext cx="47901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7"/>
          <p:cNvSpPr txBox="1"/>
          <p:nvPr/>
        </p:nvSpPr>
        <p:spPr>
          <a:xfrm>
            <a:off x="1579425" y="1510700"/>
            <a:ext cx="47901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Don’t make it personal</a:t>
            </a:r>
            <a:endParaRPr sz="2400">
              <a:solidFill>
                <a:srgbClr val="FFFFFF"/>
              </a:solidFill>
            </a:endParaRPr>
          </a:p>
        </p:txBody>
      </p:sp>
      <p:sp>
        <p:nvSpPr>
          <p:cNvPr id="84" name="Google Shape;84;p17"/>
          <p:cNvSpPr txBox="1"/>
          <p:nvPr/>
        </p:nvSpPr>
        <p:spPr>
          <a:xfrm>
            <a:off x="1579425" y="2091125"/>
            <a:ext cx="76062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Avoid putting down the other person’s ideas or beliefs</a:t>
            </a:r>
            <a:endParaRPr sz="2400">
              <a:solidFill>
                <a:srgbClr val="FFFFFF"/>
              </a:solidFill>
            </a:endParaRPr>
          </a:p>
        </p:txBody>
      </p:sp>
      <p:sp>
        <p:nvSpPr>
          <p:cNvPr id="85" name="Google Shape;85;p17"/>
          <p:cNvSpPr txBox="1"/>
          <p:nvPr/>
        </p:nvSpPr>
        <p:spPr>
          <a:xfrm>
            <a:off x="1579425" y="3334000"/>
            <a:ext cx="69516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Listen to the other person’s point of view</a:t>
            </a:r>
            <a:endParaRPr sz="2400">
              <a:solidFill>
                <a:srgbClr val="FFFFFF"/>
              </a:solidFill>
            </a:endParaRPr>
          </a:p>
        </p:txBody>
      </p:sp>
      <p:sp>
        <p:nvSpPr>
          <p:cNvPr id="86" name="Google Shape;86;p17"/>
          <p:cNvSpPr txBox="1"/>
          <p:nvPr/>
        </p:nvSpPr>
        <p:spPr>
          <a:xfrm>
            <a:off x="1579425" y="3996200"/>
            <a:ext cx="47901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Stay calm</a:t>
            </a:r>
            <a:endParaRPr sz="2400">
              <a:solidFill>
                <a:srgbClr val="FFFFFF"/>
              </a:solidFill>
            </a:endParaRPr>
          </a:p>
          <a:p>
            <a:pPr indent="0" lvl="0" marL="0" rtl="0" algn="l">
              <a:spcBef>
                <a:spcPts val="0"/>
              </a:spcBef>
              <a:spcAft>
                <a:spcPts val="0"/>
              </a:spcAft>
              <a:buNone/>
            </a:pPr>
            <a:r>
              <a:t/>
            </a:r>
            <a:endParaRPr sz="3000">
              <a:solidFill>
                <a:srgbClr val="FFFFFF"/>
              </a:solidFill>
            </a:endParaRPr>
          </a:p>
        </p:txBody>
      </p:sp>
      <p:sp>
        <p:nvSpPr>
          <p:cNvPr id="87" name="Google Shape;87;p17"/>
          <p:cNvSpPr txBox="1"/>
          <p:nvPr/>
        </p:nvSpPr>
        <p:spPr>
          <a:xfrm>
            <a:off x="1579425" y="2671800"/>
            <a:ext cx="47901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Use “I” statements</a:t>
            </a:r>
            <a:endParaRPr sz="24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135125" y="4314825"/>
            <a:ext cx="16314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FFFFFF"/>
                </a:solidFill>
                <a:hlinkClick r:id="rId3">
                  <a:extLst>
                    <a:ext uri="{A12FA001-AC4F-418D-AE19-62706E023703}">
                      <ahyp:hlinkClr val="tx"/>
                    </a:ext>
                  </a:extLst>
                </a:hlinkClick>
              </a:rPr>
              <a:t>Newsela Article</a:t>
            </a:r>
            <a:endParaRPr>
              <a:solidFill>
                <a:srgbClr val="FFFFFF"/>
              </a:solidFill>
            </a:endParaRPr>
          </a:p>
        </p:txBody>
      </p:sp>
      <p:sp>
        <p:nvSpPr>
          <p:cNvPr id="93" name="Google Shape;93;p18"/>
          <p:cNvSpPr txBox="1"/>
          <p:nvPr/>
        </p:nvSpPr>
        <p:spPr>
          <a:xfrm>
            <a:off x="489988" y="241450"/>
            <a:ext cx="8011500" cy="14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Click  the article below to read, or listen to the article.  Pay attention to the steps you can take to create a strong, respectful argument. </a:t>
            </a:r>
            <a:endParaRPr sz="2400">
              <a:solidFill>
                <a:srgbClr val="FFFFFF"/>
              </a:solidFill>
            </a:endParaRPr>
          </a:p>
        </p:txBody>
      </p:sp>
      <p:sp>
        <p:nvSpPr>
          <p:cNvPr id="94" name="Google Shape;94;p18"/>
          <p:cNvSpPr txBox="1"/>
          <p:nvPr/>
        </p:nvSpPr>
        <p:spPr>
          <a:xfrm>
            <a:off x="696175" y="1744650"/>
            <a:ext cx="7928400" cy="24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600"/>
          </a:p>
        </p:txBody>
      </p:sp>
      <p:pic>
        <p:nvPicPr>
          <p:cNvPr id="95" name="Google Shape;95;p18"/>
          <p:cNvPicPr preferRelativeResize="0"/>
          <p:nvPr/>
        </p:nvPicPr>
        <p:blipFill>
          <a:blip r:embed="rId4">
            <a:alphaModFix/>
          </a:blip>
          <a:stretch>
            <a:fillRect/>
          </a:stretch>
        </p:blipFill>
        <p:spPr>
          <a:xfrm>
            <a:off x="1922450" y="1821121"/>
            <a:ext cx="5146575" cy="30940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nvSpPr>
        <p:spPr>
          <a:xfrm>
            <a:off x="311725" y="51975"/>
            <a:ext cx="8697300" cy="47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Georgia"/>
                <a:ea typeface="Georgia"/>
                <a:cs typeface="Georgia"/>
                <a:sym typeface="Georgia"/>
              </a:rPr>
              <a:t> </a:t>
            </a:r>
            <a:r>
              <a:rPr lang="en" sz="2400">
                <a:solidFill>
                  <a:srgbClr val="FFFF00"/>
                </a:solidFill>
                <a:latin typeface="Georgia"/>
                <a:ea typeface="Georgia"/>
                <a:cs typeface="Georgia"/>
                <a:sym typeface="Georgia"/>
              </a:rPr>
              <a:t>Remember these three parts of an argument with three letters: A R E.</a:t>
            </a:r>
            <a:endParaRPr sz="2400">
              <a:solidFill>
                <a:srgbClr val="FFFF00"/>
              </a:solidFill>
              <a:latin typeface="Georgia"/>
              <a:ea typeface="Georgia"/>
              <a:cs typeface="Georgia"/>
              <a:sym typeface="Georgia"/>
            </a:endParaRPr>
          </a:p>
          <a:p>
            <a:pPr indent="0" lvl="0" marL="0" rtl="0" algn="l">
              <a:spcBef>
                <a:spcPts val="0"/>
              </a:spcBef>
              <a:spcAft>
                <a:spcPts val="0"/>
              </a:spcAft>
              <a:buNone/>
            </a:pPr>
            <a:r>
              <a:rPr lang="en" sz="3000">
                <a:solidFill>
                  <a:srgbClr val="FFFF00"/>
                </a:solidFill>
                <a:latin typeface="Georgia"/>
                <a:ea typeface="Georgia"/>
                <a:cs typeface="Georgia"/>
                <a:sym typeface="Georgia"/>
              </a:rPr>
              <a:t>A</a:t>
            </a:r>
            <a:r>
              <a:rPr lang="en" sz="2400">
                <a:solidFill>
                  <a:srgbClr val="FFFFFF"/>
                </a:solidFill>
                <a:latin typeface="Georgia"/>
                <a:ea typeface="Georgia"/>
                <a:cs typeface="Georgia"/>
                <a:sym typeface="Georgia"/>
              </a:rPr>
              <a:t>  </a:t>
            </a:r>
            <a:r>
              <a:rPr lang="en" sz="2400">
                <a:solidFill>
                  <a:srgbClr val="FFFF00"/>
                </a:solidFill>
                <a:latin typeface="Georgia"/>
                <a:ea typeface="Georgia"/>
                <a:cs typeface="Georgia"/>
                <a:sym typeface="Georgia"/>
              </a:rPr>
              <a:t>Assertion:</a:t>
            </a:r>
            <a:r>
              <a:rPr lang="en" sz="2400">
                <a:solidFill>
                  <a:srgbClr val="FFFFFF"/>
                </a:solidFill>
                <a:latin typeface="Georgia"/>
                <a:ea typeface="Georgia"/>
                <a:cs typeface="Georgia"/>
                <a:sym typeface="Georgia"/>
              </a:rPr>
              <a:t>    </a:t>
            </a:r>
            <a:r>
              <a:rPr lang="en" sz="1800">
                <a:solidFill>
                  <a:srgbClr val="FFFFFF"/>
                </a:solidFill>
                <a:latin typeface="Georgia"/>
                <a:ea typeface="Georgia"/>
                <a:cs typeface="Georgia"/>
                <a:sym typeface="Georgia"/>
              </a:rPr>
              <a:t>This is a simple statement like:</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r>
              <a:rPr i="1" lang="en" sz="1800">
                <a:solidFill>
                  <a:srgbClr val="FFFFFF"/>
                </a:solidFill>
                <a:latin typeface="Georgia"/>
                <a:ea typeface="Georgia"/>
                <a:cs typeface="Georgia"/>
                <a:sym typeface="Georgia"/>
              </a:rPr>
              <a:t>Students need to spend more time enjoying recess.</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lang="en" sz="3000">
                <a:solidFill>
                  <a:srgbClr val="FFFF00"/>
                </a:solidFill>
                <a:latin typeface="Georgia"/>
                <a:ea typeface="Georgia"/>
                <a:cs typeface="Georgia"/>
                <a:sym typeface="Georgia"/>
              </a:rPr>
              <a:t>R </a:t>
            </a:r>
            <a:r>
              <a:rPr lang="en" sz="2400">
                <a:solidFill>
                  <a:srgbClr val="FFFF00"/>
                </a:solidFill>
                <a:latin typeface="Georgia"/>
                <a:ea typeface="Georgia"/>
                <a:cs typeface="Georgia"/>
                <a:sym typeface="Georgia"/>
              </a:rPr>
              <a:t> Reasoning: </a:t>
            </a:r>
            <a:r>
              <a:rPr lang="en" sz="1800">
                <a:solidFill>
                  <a:srgbClr val="FFFFFF"/>
                </a:solidFill>
                <a:latin typeface="Georgia"/>
                <a:ea typeface="Georgia"/>
                <a:cs typeface="Georgia"/>
                <a:sym typeface="Georgia"/>
              </a:rPr>
              <a:t>This is the “because” part of an argument:</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r>
              <a:rPr i="1" lang="en" sz="1800">
                <a:solidFill>
                  <a:srgbClr val="FFFFFF"/>
                </a:solidFill>
                <a:latin typeface="Georgia"/>
                <a:ea typeface="Georgia"/>
                <a:cs typeface="Georgia"/>
                <a:sym typeface="Georgia"/>
              </a:rPr>
              <a:t>Students need to spend more time enjoying recess </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i="1" lang="en" sz="1800">
                <a:solidFill>
                  <a:srgbClr val="FFFFFF"/>
                </a:solidFill>
                <a:latin typeface="Georgia"/>
                <a:ea typeface="Georgia"/>
                <a:cs typeface="Georgia"/>
                <a:sym typeface="Georgia"/>
              </a:rPr>
              <a:t>                                    because fresh air and exercise fosters a healthy body.</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lang="en" sz="3000">
                <a:solidFill>
                  <a:srgbClr val="FFFF00"/>
                </a:solidFill>
                <a:latin typeface="Georgia"/>
                <a:ea typeface="Georgia"/>
                <a:cs typeface="Georgia"/>
                <a:sym typeface="Georgia"/>
              </a:rPr>
              <a:t>E  </a:t>
            </a:r>
            <a:r>
              <a:rPr lang="en" sz="2400">
                <a:solidFill>
                  <a:srgbClr val="FFFF00"/>
                </a:solidFill>
                <a:latin typeface="Georgia"/>
                <a:ea typeface="Georgia"/>
                <a:cs typeface="Georgia"/>
                <a:sym typeface="Georgia"/>
              </a:rPr>
              <a:t>Evidence:   </a:t>
            </a:r>
            <a:r>
              <a:rPr lang="en" sz="1800">
                <a:solidFill>
                  <a:srgbClr val="FFFFFF"/>
                </a:solidFill>
                <a:latin typeface="Georgia"/>
                <a:ea typeface="Georgia"/>
                <a:cs typeface="Georgia"/>
                <a:sym typeface="Georgia"/>
              </a:rPr>
              <a:t>This is the part that supports the reasoning:</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r>
              <a:rPr i="1" lang="en" sz="1800">
                <a:solidFill>
                  <a:srgbClr val="FFFFFF"/>
                </a:solidFill>
                <a:latin typeface="Georgia"/>
                <a:ea typeface="Georgia"/>
                <a:cs typeface="Georgia"/>
                <a:sym typeface="Georgia"/>
              </a:rPr>
              <a:t>Students need to spend more time enjoying recess</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i="1" lang="en" sz="1800">
                <a:solidFill>
                  <a:srgbClr val="FFFFFF"/>
                </a:solidFill>
                <a:latin typeface="Georgia"/>
                <a:ea typeface="Georgia"/>
                <a:cs typeface="Georgia"/>
                <a:sym typeface="Georgia"/>
              </a:rPr>
              <a:t>                                    because fresh air and exercise fosters a healthy body. </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i="1" lang="en" sz="1800">
                <a:solidFill>
                  <a:srgbClr val="FFFFFF"/>
                </a:solidFill>
                <a:latin typeface="Georgia"/>
                <a:ea typeface="Georgia"/>
                <a:cs typeface="Georgia"/>
                <a:sym typeface="Georgia"/>
              </a:rPr>
              <a:t>				   Fresh air has been shown to help digest food, strengthen the </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i="1" lang="en" sz="1800">
                <a:solidFill>
                  <a:srgbClr val="FFFFFF"/>
                </a:solidFill>
                <a:latin typeface="Georgia"/>
                <a:ea typeface="Georgia"/>
                <a:cs typeface="Georgia"/>
                <a:sym typeface="Georgia"/>
              </a:rPr>
              <a:t>                                    immune system,reduce obesity rates, and lead to a healthier</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i="1" lang="en" sz="1800">
                <a:solidFill>
                  <a:srgbClr val="FFFFFF"/>
                </a:solidFill>
                <a:latin typeface="Georgia"/>
                <a:ea typeface="Georgia"/>
                <a:cs typeface="Georgia"/>
                <a:sym typeface="Georgia"/>
              </a:rPr>
              <a:t>                                    body.</a:t>
            </a:r>
            <a:endParaRPr i="1" sz="1800">
              <a:solidFill>
                <a:srgbClr val="FFFFFF"/>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i="1"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FF"/>
                </a:solidFill>
                <a:latin typeface="Georgia"/>
                <a:ea typeface="Georgia"/>
                <a:cs typeface="Georgia"/>
                <a:sym typeface="Georgia"/>
              </a:rPr>
              <a:t> </a:t>
            </a:r>
            <a:endParaRPr sz="1800">
              <a:solidFill>
                <a:srgbClr val="FFFFFF"/>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nvSpPr>
        <p:spPr>
          <a:xfrm>
            <a:off x="145475" y="135075"/>
            <a:ext cx="8718000" cy="48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Georgia"/>
                <a:ea typeface="Georgia"/>
                <a:cs typeface="Georgia"/>
                <a:sym typeface="Georgia"/>
              </a:rPr>
              <a:t> </a:t>
            </a:r>
            <a:r>
              <a:rPr lang="en" sz="2400">
                <a:solidFill>
                  <a:schemeClr val="lt1"/>
                </a:solidFill>
                <a:latin typeface="Georgia"/>
                <a:ea typeface="Georgia"/>
                <a:cs typeface="Georgia"/>
                <a:sym typeface="Georgia"/>
              </a:rPr>
              <a:t> </a:t>
            </a:r>
            <a:r>
              <a:rPr lang="en" sz="2400">
                <a:solidFill>
                  <a:srgbClr val="FFFF00"/>
                </a:solidFill>
                <a:latin typeface="Georgia"/>
                <a:ea typeface="Georgia"/>
                <a:cs typeface="Georgia"/>
                <a:sym typeface="Georgia"/>
              </a:rPr>
              <a:t>There are four parts to refuting an argument.</a:t>
            </a:r>
            <a:endParaRPr sz="24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Restate: </a:t>
            </a:r>
            <a:r>
              <a:rPr lang="en">
                <a:solidFill>
                  <a:srgbClr val="FFFFFF"/>
                </a:solidFill>
                <a:latin typeface="Georgia"/>
                <a:ea typeface="Georgia"/>
                <a:cs typeface="Georgia"/>
                <a:sym typeface="Georgia"/>
              </a:rPr>
              <a:t>The first step is to restate the argument that you want to challenge.</a:t>
            </a:r>
            <a:endParaRPr>
              <a:solidFill>
                <a:srgbClr val="FFFFFF"/>
              </a:solidFill>
              <a:latin typeface="Georgia"/>
              <a:ea typeface="Georgia"/>
              <a:cs typeface="Georgia"/>
              <a:sym typeface="Georgia"/>
            </a:endParaRPr>
          </a:p>
          <a:p>
            <a:pPr indent="0" lvl="0" marL="0" rtl="0" algn="l">
              <a:spcBef>
                <a:spcPts val="0"/>
              </a:spcBef>
              <a:spcAft>
                <a:spcPts val="0"/>
              </a:spcAft>
              <a:buNone/>
            </a:pPr>
            <a:r>
              <a:rPr i="1" lang="en">
                <a:solidFill>
                  <a:srgbClr val="FFFFFF"/>
                </a:solidFill>
                <a:latin typeface="Georgia"/>
                <a:ea typeface="Georgia"/>
                <a:cs typeface="Georgia"/>
                <a:sym typeface="Georgia"/>
              </a:rPr>
              <a:t>                   </a:t>
            </a:r>
            <a:r>
              <a:rPr i="1" lang="en">
                <a:solidFill>
                  <a:srgbClr val="FFFF00"/>
                </a:solidFill>
                <a:latin typeface="Georgia"/>
                <a:ea typeface="Georgia"/>
                <a:cs typeface="Georgia"/>
                <a:sym typeface="Georgia"/>
              </a:rPr>
              <a:t>Speaker one says that students need to spend more time outdoors.</a:t>
            </a:r>
            <a:endParaRPr i="1">
              <a:solidFill>
                <a:srgbClr val="FFFF00"/>
              </a:solidFill>
              <a:latin typeface="Georgia"/>
              <a:ea typeface="Georgia"/>
              <a:cs typeface="Georgia"/>
              <a:sym typeface="Georgia"/>
            </a:endParaRPr>
          </a:p>
          <a:p>
            <a:pPr indent="0" lvl="0" marL="0" rtl="0" algn="l">
              <a:spcBef>
                <a:spcPts val="0"/>
              </a:spcBef>
              <a:spcAft>
                <a:spcPts val="0"/>
              </a:spcAft>
              <a:buNone/>
            </a:pPr>
            <a:r>
              <a:t/>
            </a:r>
            <a:endParaRPr sz="24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Refute: </a:t>
            </a:r>
            <a:r>
              <a:rPr lang="en">
                <a:solidFill>
                  <a:srgbClr val="FFFFFF"/>
                </a:solidFill>
                <a:latin typeface="Georgia"/>
                <a:ea typeface="Georgia"/>
                <a:cs typeface="Georgia"/>
                <a:sym typeface="Georgia"/>
              </a:rPr>
              <a:t>The next step is to state your opposite point of view, which you can introduce with the word "but".</a:t>
            </a:r>
            <a:endParaRPr>
              <a:solidFill>
                <a:srgbClr val="FFFFFF"/>
              </a:solidFill>
              <a:latin typeface="Georgia"/>
              <a:ea typeface="Georgia"/>
              <a:cs typeface="Georgia"/>
              <a:sym typeface="Georgia"/>
            </a:endParaRPr>
          </a:p>
          <a:p>
            <a:pPr indent="0" lvl="0" marL="0" rtl="0" algn="l">
              <a:spcBef>
                <a:spcPts val="0"/>
              </a:spcBef>
              <a:spcAft>
                <a:spcPts val="0"/>
              </a:spcAft>
              <a:buNone/>
            </a:pPr>
            <a:r>
              <a:rPr lang="en">
                <a:solidFill>
                  <a:srgbClr val="FFFFFF"/>
                </a:solidFill>
                <a:latin typeface="Georgia"/>
                <a:ea typeface="Georgia"/>
                <a:cs typeface="Georgia"/>
                <a:sym typeface="Georgia"/>
              </a:rPr>
              <a:t>	        </a:t>
            </a:r>
            <a:r>
              <a:rPr i="1" lang="en">
                <a:solidFill>
                  <a:srgbClr val="FFFF00"/>
                </a:solidFill>
                <a:latin typeface="Georgia"/>
                <a:ea typeface="Georgia"/>
                <a:cs typeface="Georgia"/>
                <a:sym typeface="Georgia"/>
              </a:rPr>
              <a:t>Speaker one says that students need to spend more time enjoying recess, but that will take away</a:t>
            </a:r>
            <a:endParaRPr i="1">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from academic time.</a:t>
            </a:r>
            <a:endParaRPr>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a:t>
            </a:r>
            <a:endParaRPr i="1">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Support:</a:t>
            </a:r>
            <a:r>
              <a:rPr lang="en">
                <a:solidFill>
                  <a:srgbClr val="333333"/>
                </a:solidFill>
                <a:latin typeface="Georgia"/>
                <a:ea typeface="Georgia"/>
                <a:cs typeface="Georgia"/>
                <a:sym typeface="Georgia"/>
              </a:rPr>
              <a:t> </a:t>
            </a:r>
            <a:r>
              <a:rPr lang="en">
                <a:solidFill>
                  <a:srgbClr val="FFFFFF"/>
                </a:solidFill>
                <a:latin typeface="Georgia"/>
                <a:ea typeface="Georgia"/>
                <a:cs typeface="Georgia"/>
                <a:sym typeface="Georgia"/>
              </a:rPr>
              <a:t>In this part of a refutation you should give reasoning and evidence to make your claim stronger.</a:t>
            </a:r>
            <a:endParaRPr sz="1800">
              <a:solidFill>
                <a:srgbClr val="FFFFFF"/>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  </a:t>
            </a:r>
            <a:r>
              <a:rPr i="1" lang="en">
                <a:solidFill>
                  <a:srgbClr val="FFFFFF"/>
                </a:solidFill>
                <a:latin typeface="Georgia"/>
                <a:ea typeface="Georgia"/>
                <a:cs typeface="Georgia"/>
                <a:sym typeface="Georgia"/>
              </a:rPr>
              <a:t>                </a:t>
            </a:r>
            <a:r>
              <a:rPr i="1" lang="en">
                <a:solidFill>
                  <a:srgbClr val="FFFF00"/>
                </a:solidFill>
                <a:latin typeface="Georgia"/>
                <a:ea typeface="Georgia"/>
                <a:cs typeface="Georgia"/>
                <a:sym typeface="Georgia"/>
              </a:rPr>
              <a:t>Speaker one says that students need to spend more time enjoying recess, but that will take away </a:t>
            </a:r>
            <a:endParaRPr i="1">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from academic time.   Recess takes away from important instructional time which may improve  </a:t>
            </a:r>
            <a:endParaRPr i="1">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test scores.</a:t>
            </a:r>
            <a:endParaRPr i="1">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a:t>
            </a:r>
            <a:endParaRPr i="1">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Conclude: </a:t>
            </a:r>
            <a:r>
              <a:rPr lang="en">
                <a:solidFill>
                  <a:srgbClr val="FFFFFF"/>
                </a:solidFill>
                <a:latin typeface="Georgia"/>
                <a:ea typeface="Georgia"/>
                <a:cs typeface="Georgia"/>
                <a:sym typeface="Georgia"/>
              </a:rPr>
              <a:t>In the fourth step you should wrap up your refutation by introducing your final, key point with      </a:t>
            </a:r>
            <a:endParaRPr>
              <a:solidFill>
                <a:srgbClr val="FFFFFF"/>
              </a:solidFill>
              <a:latin typeface="Georgia"/>
              <a:ea typeface="Georgia"/>
              <a:cs typeface="Georgia"/>
              <a:sym typeface="Georgia"/>
            </a:endParaRPr>
          </a:p>
          <a:p>
            <a:pPr indent="0" lvl="0" marL="0" rtl="0" algn="l">
              <a:spcBef>
                <a:spcPts val="0"/>
              </a:spcBef>
              <a:spcAft>
                <a:spcPts val="0"/>
              </a:spcAft>
              <a:buNone/>
            </a:pPr>
            <a:r>
              <a:rPr lang="en">
                <a:solidFill>
                  <a:srgbClr val="FFFFFF"/>
                </a:solidFill>
                <a:latin typeface="Georgia"/>
                <a:ea typeface="Georgia"/>
                <a:cs typeface="Georgia"/>
                <a:sym typeface="Georgia"/>
              </a:rPr>
              <a:t>                          a word like “therefore”.</a:t>
            </a:r>
            <a:endParaRPr>
              <a:solidFill>
                <a:srgbClr val="FFFFFF"/>
              </a:solidFill>
              <a:latin typeface="Georgia"/>
              <a:ea typeface="Georgia"/>
              <a:cs typeface="Georgia"/>
              <a:sym typeface="Georgia"/>
            </a:endParaRPr>
          </a:p>
          <a:p>
            <a:pPr indent="457200" lvl="0" marL="0" rtl="0" algn="l">
              <a:spcBef>
                <a:spcPts val="0"/>
              </a:spcBef>
              <a:spcAft>
                <a:spcPts val="0"/>
              </a:spcAft>
              <a:buNone/>
            </a:pPr>
            <a:r>
              <a:rPr lang="en">
                <a:solidFill>
                  <a:srgbClr val="FFFFFF"/>
                </a:solidFill>
                <a:latin typeface="Georgia"/>
                <a:ea typeface="Georgia"/>
                <a:cs typeface="Georgia"/>
                <a:sym typeface="Georgia"/>
              </a:rPr>
              <a:t>        </a:t>
            </a:r>
            <a:r>
              <a:rPr i="1" lang="en">
                <a:solidFill>
                  <a:srgbClr val="FFFF00"/>
                </a:solidFill>
                <a:latin typeface="Georgia"/>
                <a:ea typeface="Georgia"/>
                <a:cs typeface="Georgia"/>
                <a:sym typeface="Georgia"/>
              </a:rPr>
              <a:t>Speaker one says that students need to spend more time enjoying recess, but that will take   away </a:t>
            </a:r>
            <a:endParaRPr i="1">
              <a:solidFill>
                <a:srgbClr val="FF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i="1" lang="en">
                <a:solidFill>
                  <a:srgbClr val="FFFF00"/>
                </a:solidFill>
                <a:latin typeface="Georgia"/>
                <a:ea typeface="Georgia"/>
                <a:cs typeface="Georgia"/>
                <a:sym typeface="Georgia"/>
              </a:rPr>
              <a:t>                   from academic time.   Recess takes away from important instructional time which may improve  </a:t>
            </a:r>
            <a:endParaRPr i="1">
              <a:solidFill>
                <a:srgbClr val="FF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i="1" lang="en">
                <a:solidFill>
                  <a:srgbClr val="FFFF00"/>
                </a:solidFill>
                <a:latin typeface="Georgia"/>
                <a:ea typeface="Georgia"/>
                <a:cs typeface="Georgia"/>
                <a:sym typeface="Georgia"/>
              </a:rPr>
              <a:t>                   test scores.  Therefore, students should not spend more time enjoying recess.</a:t>
            </a:r>
            <a:endParaRPr>
              <a:solidFill>
                <a:srgbClr val="FFFFFF"/>
              </a:solidFill>
              <a:latin typeface="Georgia"/>
              <a:ea typeface="Georgia"/>
              <a:cs typeface="Georgia"/>
              <a:sym typeface="Georgia"/>
            </a:endParaRPr>
          </a:p>
          <a:p>
            <a:pPr indent="0" lvl="0" marL="0" rtl="0" algn="l">
              <a:spcBef>
                <a:spcPts val="0"/>
              </a:spcBef>
              <a:spcAft>
                <a:spcPts val="0"/>
              </a:spcAft>
              <a:buNone/>
            </a:pPr>
            <a:r>
              <a:rPr lang="en">
                <a:solidFill>
                  <a:srgbClr val="FFFFFF"/>
                </a:solidFill>
                <a:latin typeface="Georgia"/>
                <a:ea typeface="Georgia"/>
                <a:cs typeface="Georgia"/>
                <a:sym typeface="Georgia"/>
              </a:rPr>
              <a:t>                       </a:t>
            </a:r>
            <a:r>
              <a:rPr i="1" lang="en">
                <a:solidFill>
                  <a:srgbClr val="FFFF00"/>
                </a:solidFill>
                <a:latin typeface="Georgia"/>
                <a:ea typeface="Georgia"/>
                <a:cs typeface="Georgia"/>
                <a:sym typeface="Georgia"/>
              </a:rPr>
              <a:t> </a:t>
            </a:r>
            <a:endParaRPr>
              <a:solidFill>
                <a:srgbClr val="FFFFFF"/>
              </a:solidFill>
              <a:latin typeface="Georgia"/>
              <a:ea typeface="Georgia"/>
              <a:cs typeface="Georgia"/>
              <a:sym typeface="Georgia"/>
            </a:endParaRPr>
          </a:p>
          <a:p>
            <a:pPr indent="0" lvl="0" marL="0" rtl="0" algn="l">
              <a:spcBef>
                <a:spcPts val="0"/>
              </a:spcBef>
              <a:spcAft>
                <a:spcPts val="0"/>
              </a:spcAft>
              <a:buNone/>
            </a:pPr>
            <a:r>
              <a:t/>
            </a:r>
            <a:endParaRPr sz="2400">
              <a:solidFill>
                <a:srgbClr val="FFFF00"/>
              </a:solidFill>
              <a:latin typeface="Georgia"/>
              <a:ea typeface="Georgia"/>
              <a:cs typeface="Georgia"/>
              <a:sym typeface="Georgia"/>
            </a:endParaRPr>
          </a:p>
          <a:p>
            <a:pPr indent="0" lvl="0" marL="0" rtl="0" algn="l">
              <a:spcBef>
                <a:spcPts val="0"/>
              </a:spcBef>
              <a:spcAft>
                <a:spcPts val="0"/>
              </a:spcAft>
              <a:buNone/>
            </a:pPr>
            <a:r>
              <a:t/>
            </a:r>
            <a:endParaRPr sz="2400">
              <a:solidFill>
                <a:srgbClr val="FFFF00"/>
              </a:solidFill>
              <a:latin typeface="Georgia"/>
              <a:ea typeface="Georgia"/>
              <a:cs typeface="Georgia"/>
              <a:sym typeface="Georgia"/>
            </a:endParaRPr>
          </a:p>
          <a:p>
            <a:pPr indent="0" lvl="0" marL="0" rtl="0" algn="ctr">
              <a:spcBef>
                <a:spcPts val="0"/>
              </a:spcBef>
              <a:spcAft>
                <a:spcPts val="0"/>
              </a:spcAft>
              <a:buNone/>
            </a:pPr>
            <a:r>
              <a:rPr lang="en" sz="2400">
                <a:solidFill>
                  <a:srgbClr val="FFFF00"/>
                </a:solidFill>
                <a:latin typeface="Georgia"/>
                <a:ea typeface="Georgia"/>
                <a:cs typeface="Georgia"/>
                <a:sym typeface="Georgia"/>
              </a:rPr>
              <a:t> </a:t>
            </a:r>
            <a:endParaRPr sz="2400">
              <a:solidFill>
                <a:srgbClr val="FFFF00"/>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nvSpPr>
        <p:spPr>
          <a:xfrm>
            <a:off x="0" y="1030725"/>
            <a:ext cx="8609700" cy="196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282828"/>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300">
              <a:solidFill>
                <a:srgbClr val="282828"/>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300">
              <a:solidFill>
                <a:srgbClr val="282828"/>
              </a:solidFill>
              <a:highlight>
                <a:srgbClr val="FFFFFF"/>
              </a:highlight>
              <a:latin typeface="Georgia"/>
              <a:ea typeface="Georgia"/>
              <a:cs typeface="Georgia"/>
              <a:sym typeface="Georgia"/>
            </a:endParaRPr>
          </a:p>
        </p:txBody>
      </p:sp>
      <p:sp>
        <p:nvSpPr>
          <p:cNvPr id="111" name="Google Shape;111;p21"/>
          <p:cNvSpPr txBox="1"/>
          <p:nvPr/>
        </p:nvSpPr>
        <p:spPr>
          <a:xfrm>
            <a:off x="677050" y="303150"/>
            <a:ext cx="7407000" cy="6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rPr>
              <a:t>Now it is time for you to give it a try!</a:t>
            </a:r>
            <a:endParaRPr sz="3600">
              <a:solidFill>
                <a:srgbClr val="FFFFFF"/>
              </a:solidFill>
            </a:endParaRPr>
          </a:p>
        </p:txBody>
      </p:sp>
      <p:sp>
        <p:nvSpPr>
          <p:cNvPr id="112" name="Google Shape;112;p21"/>
          <p:cNvSpPr txBox="1"/>
          <p:nvPr/>
        </p:nvSpPr>
        <p:spPr>
          <a:xfrm>
            <a:off x="511350" y="2950050"/>
            <a:ext cx="8121300" cy="329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Your task is to use what you have learned to create an argument for and against one of the topics on the next slide.  You will need to do some research to support your position on both sides of the argument.</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p:txBody>
      </p:sp>
      <p:pic>
        <p:nvPicPr>
          <p:cNvPr id="113" name="Google Shape;113;p21"/>
          <p:cNvPicPr preferRelativeResize="0"/>
          <p:nvPr/>
        </p:nvPicPr>
        <p:blipFill>
          <a:blip r:embed="rId3">
            <a:alphaModFix/>
          </a:blip>
          <a:stretch>
            <a:fillRect/>
          </a:stretch>
        </p:blipFill>
        <p:spPr>
          <a:xfrm>
            <a:off x="3050800" y="1030725"/>
            <a:ext cx="2413075" cy="1708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nvSpPr>
        <p:spPr>
          <a:xfrm>
            <a:off x="613050" y="239000"/>
            <a:ext cx="9923400" cy="48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solidFill>
                <a:srgbClr val="FFFF00"/>
              </a:solidFill>
              <a:latin typeface="Georgia"/>
              <a:ea typeface="Georgia"/>
              <a:cs typeface="Georgia"/>
              <a:sym typeface="Georgia"/>
            </a:endParaRPr>
          </a:p>
          <a:p>
            <a:pPr indent="0" lvl="0" marL="0" rtl="0" algn="l">
              <a:spcBef>
                <a:spcPts val="0"/>
              </a:spcBef>
              <a:spcAft>
                <a:spcPts val="0"/>
              </a:spcAft>
              <a:buNone/>
            </a:pPr>
            <a:r>
              <a:rPr i="1" lang="en" sz="3000">
                <a:solidFill>
                  <a:srgbClr val="FFFF00"/>
                </a:solidFill>
                <a:latin typeface="Georgia"/>
                <a:ea typeface="Georgia"/>
                <a:cs typeface="Georgia"/>
                <a:sym typeface="Georgia"/>
              </a:rPr>
              <a:t>Here are a few topics to choose from….</a:t>
            </a:r>
            <a:endParaRPr i="1" sz="3000">
              <a:solidFill>
                <a:srgbClr val="FFFF00"/>
              </a:solidFill>
              <a:latin typeface="Georgia"/>
              <a:ea typeface="Georgia"/>
              <a:cs typeface="Georgia"/>
              <a:sym typeface="Georgia"/>
            </a:endParaRPr>
          </a:p>
          <a:p>
            <a:pPr indent="0" lvl="0" marL="0" rtl="0" algn="l">
              <a:spcBef>
                <a:spcPts val="0"/>
              </a:spcBef>
              <a:spcAft>
                <a:spcPts val="0"/>
              </a:spcAft>
              <a:buNone/>
            </a:pPr>
            <a:r>
              <a:t/>
            </a:r>
            <a:endParaRPr sz="1800">
              <a:solidFill>
                <a:schemeClr val="lt1"/>
              </a:solidFill>
              <a:latin typeface="Georgia"/>
              <a:ea typeface="Georgia"/>
              <a:cs typeface="Georgia"/>
              <a:sym typeface="Georgia"/>
            </a:endParaRPr>
          </a:p>
          <a:p>
            <a:pPr indent="0" lvl="0" marL="1828800" rtl="0" algn="l">
              <a:spcBef>
                <a:spcPts val="0"/>
              </a:spcBef>
              <a:spcAft>
                <a:spcPts val="0"/>
              </a:spcAft>
              <a:buNone/>
            </a:pPr>
            <a:r>
              <a:rPr lang="en" sz="1800">
                <a:solidFill>
                  <a:schemeClr val="lt1"/>
                </a:solidFill>
                <a:latin typeface="Georgia"/>
                <a:ea typeface="Georgia"/>
                <a:cs typeface="Georgia"/>
                <a:sym typeface="Georgia"/>
              </a:rPr>
              <a:t>Junk food should be banned from schools</a:t>
            </a:r>
            <a:endParaRPr sz="1800">
              <a:solidFill>
                <a:schemeClr val="lt1"/>
              </a:solidFill>
              <a:latin typeface="Georgia"/>
              <a:ea typeface="Georgia"/>
              <a:cs typeface="Georgia"/>
              <a:sym typeface="Georgia"/>
            </a:endParaRPr>
          </a:p>
          <a:p>
            <a:pPr indent="0" lvl="0" marL="1828800" rtl="0" algn="l">
              <a:lnSpc>
                <a:spcPct val="115000"/>
              </a:lnSpc>
              <a:spcBef>
                <a:spcPts val="1500"/>
              </a:spcBef>
              <a:spcAft>
                <a:spcPts val="0"/>
              </a:spcAft>
              <a:buNone/>
            </a:pPr>
            <a:r>
              <a:rPr lang="en" sz="1800">
                <a:solidFill>
                  <a:schemeClr val="lt1"/>
                </a:solidFill>
                <a:latin typeface="Georgia"/>
                <a:ea typeface="Georgia"/>
                <a:cs typeface="Georgia"/>
                <a:sym typeface="Georgia"/>
              </a:rPr>
              <a:t>Zoos should be abolished.</a:t>
            </a:r>
            <a:endParaRPr sz="1800">
              <a:solidFill>
                <a:schemeClr val="lt1"/>
              </a:solidFill>
              <a:latin typeface="Georgia"/>
              <a:ea typeface="Georgia"/>
              <a:cs typeface="Georgia"/>
              <a:sym typeface="Georgia"/>
            </a:endParaRPr>
          </a:p>
          <a:p>
            <a:pPr indent="0" lvl="0" marL="1828800" rtl="0" algn="l">
              <a:spcBef>
                <a:spcPts val="1500"/>
              </a:spcBef>
              <a:spcAft>
                <a:spcPts val="0"/>
              </a:spcAft>
              <a:buNone/>
            </a:pPr>
            <a:r>
              <a:rPr lang="en" sz="1800">
                <a:solidFill>
                  <a:schemeClr val="lt1"/>
                </a:solidFill>
                <a:latin typeface="Georgia"/>
                <a:ea typeface="Georgia"/>
                <a:cs typeface="Georgia"/>
                <a:sym typeface="Georgia"/>
              </a:rPr>
              <a:t>Sports stars are paid too much money</a:t>
            </a:r>
            <a:endParaRPr sz="1800">
              <a:solidFill>
                <a:schemeClr val="lt1"/>
              </a:solidFill>
              <a:latin typeface="Georgia"/>
              <a:ea typeface="Georgia"/>
              <a:cs typeface="Georgia"/>
              <a:sym typeface="Georgia"/>
            </a:endParaRPr>
          </a:p>
          <a:p>
            <a:pPr indent="0" lvl="0" marL="1828800" rtl="0" algn="l">
              <a:spcBef>
                <a:spcPts val="0"/>
              </a:spcBef>
              <a:spcAft>
                <a:spcPts val="0"/>
              </a:spcAft>
              <a:buNone/>
            </a:pPr>
            <a:r>
              <a:t/>
            </a:r>
            <a:endParaRPr sz="1800">
              <a:solidFill>
                <a:schemeClr val="lt1"/>
              </a:solidFill>
              <a:latin typeface="Georgia"/>
              <a:ea typeface="Georgia"/>
              <a:cs typeface="Georgia"/>
              <a:sym typeface="Georgia"/>
            </a:endParaRPr>
          </a:p>
          <a:p>
            <a:pPr indent="0" lvl="0" marL="1828800" rtl="0" algn="l">
              <a:spcBef>
                <a:spcPts val="0"/>
              </a:spcBef>
              <a:spcAft>
                <a:spcPts val="0"/>
              </a:spcAft>
              <a:buNone/>
            </a:pPr>
            <a:r>
              <a:rPr lang="en" sz="1800">
                <a:solidFill>
                  <a:schemeClr val="lt1"/>
                </a:solidFill>
                <a:latin typeface="Georgia"/>
                <a:ea typeface="Georgia"/>
                <a:cs typeface="Georgia"/>
                <a:sym typeface="Georgia"/>
              </a:rPr>
              <a:t>Recycling should be required</a:t>
            </a:r>
            <a:endParaRPr sz="1800">
              <a:solidFill>
                <a:schemeClr val="lt1"/>
              </a:solidFill>
              <a:latin typeface="Georgia"/>
              <a:ea typeface="Georgia"/>
              <a:cs typeface="Georgia"/>
              <a:sym typeface="Georgia"/>
            </a:endParaRPr>
          </a:p>
          <a:p>
            <a:pPr indent="0" lvl="0" marL="1828800" rtl="0" algn="l">
              <a:spcBef>
                <a:spcPts val="0"/>
              </a:spcBef>
              <a:spcAft>
                <a:spcPts val="0"/>
              </a:spcAft>
              <a:buNone/>
            </a:pPr>
            <a:r>
              <a:t/>
            </a:r>
            <a:endParaRPr sz="1800">
              <a:solidFill>
                <a:schemeClr val="lt1"/>
              </a:solidFill>
              <a:latin typeface="Georgia"/>
              <a:ea typeface="Georgia"/>
              <a:cs typeface="Georgia"/>
              <a:sym typeface="Georgia"/>
            </a:endParaRPr>
          </a:p>
          <a:p>
            <a:pPr indent="0" lvl="0" marL="1828800" rtl="0" algn="l">
              <a:spcBef>
                <a:spcPts val="0"/>
              </a:spcBef>
              <a:spcAft>
                <a:spcPts val="0"/>
              </a:spcAft>
              <a:buNone/>
            </a:pPr>
            <a:r>
              <a:rPr lang="en" sz="1800">
                <a:solidFill>
                  <a:schemeClr val="lt1"/>
                </a:solidFill>
                <a:latin typeface="Georgia"/>
                <a:ea typeface="Georgia"/>
                <a:cs typeface="Georgia"/>
                <a:sym typeface="Georgia"/>
              </a:rPr>
              <a:t>Homework should be banned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nvSpPr>
        <p:spPr>
          <a:xfrm>
            <a:off x="62350" y="1433950"/>
            <a:ext cx="8842800" cy="49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00"/>
                </a:solidFill>
                <a:latin typeface="Georgia"/>
                <a:ea typeface="Georgia"/>
                <a:cs typeface="Georgia"/>
                <a:sym typeface="Georgia"/>
              </a:rPr>
              <a:t>A</a:t>
            </a:r>
            <a:r>
              <a:rPr lang="en" sz="2400">
                <a:solidFill>
                  <a:schemeClr val="lt1"/>
                </a:solidFill>
                <a:latin typeface="Georgia"/>
                <a:ea typeface="Georgia"/>
                <a:cs typeface="Georgia"/>
                <a:sym typeface="Georgia"/>
              </a:rPr>
              <a:t>  </a:t>
            </a:r>
            <a:r>
              <a:rPr lang="en" sz="2400">
                <a:solidFill>
                  <a:srgbClr val="FFFF00"/>
                </a:solidFill>
                <a:latin typeface="Georgia"/>
                <a:ea typeface="Georgia"/>
                <a:cs typeface="Georgia"/>
                <a:sym typeface="Georgia"/>
              </a:rPr>
              <a:t>Assertion:</a:t>
            </a:r>
            <a:r>
              <a:rPr lang="en" sz="2400">
                <a:solidFill>
                  <a:schemeClr val="lt1"/>
                </a:solidFill>
                <a:latin typeface="Georgia"/>
                <a:ea typeface="Georgia"/>
                <a:cs typeface="Georgia"/>
                <a:sym typeface="Georgia"/>
              </a:rPr>
              <a:t>    </a:t>
            </a:r>
            <a:endParaRPr i="1" sz="1800">
              <a:solidFill>
                <a:schemeClr val="lt1"/>
              </a:solidFill>
              <a:latin typeface="Georgia"/>
              <a:ea typeface="Georgia"/>
              <a:cs typeface="Georgia"/>
              <a:sym typeface="Georgia"/>
            </a:endParaRPr>
          </a:p>
          <a:p>
            <a:pPr indent="0" lvl="0" marL="0" rtl="0" algn="l">
              <a:spcBef>
                <a:spcPts val="0"/>
              </a:spcBef>
              <a:spcAft>
                <a:spcPts val="0"/>
              </a:spcAft>
              <a:buNone/>
            </a:pPr>
            <a:r>
              <a:t/>
            </a:r>
            <a:endParaRPr sz="3000">
              <a:solidFill>
                <a:srgbClr val="FFFF00"/>
              </a:solidFill>
              <a:latin typeface="Georgia"/>
              <a:ea typeface="Georgia"/>
              <a:cs typeface="Georgia"/>
              <a:sym typeface="Georgia"/>
            </a:endParaRPr>
          </a:p>
          <a:p>
            <a:pPr indent="0" lvl="0" marL="0" rtl="0" algn="l">
              <a:spcBef>
                <a:spcPts val="0"/>
              </a:spcBef>
              <a:spcAft>
                <a:spcPts val="0"/>
              </a:spcAft>
              <a:buNone/>
            </a:pPr>
            <a:r>
              <a:rPr lang="en" sz="3000">
                <a:solidFill>
                  <a:srgbClr val="FFFF00"/>
                </a:solidFill>
                <a:latin typeface="Georgia"/>
                <a:ea typeface="Georgia"/>
                <a:cs typeface="Georgia"/>
                <a:sym typeface="Georgia"/>
              </a:rPr>
              <a:t>R </a:t>
            </a:r>
            <a:r>
              <a:rPr lang="en" sz="2400">
                <a:solidFill>
                  <a:srgbClr val="FFFF00"/>
                </a:solidFill>
                <a:latin typeface="Georgia"/>
                <a:ea typeface="Georgia"/>
                <a:cs typeface="Georgia"/>
                <a:sym typeface="Georgia"/>
              </a:rPr>
              <a:t> Reasoning: </a:t>
            </a:r>
            <a:endParaRPr i="1" sz="1800">
              <a:solidFill>
                <a:schemeClr val="lt1"/>
              </a:solidFill>
              <a:latin typeface="Georgia"/>
              <a:ea typeface="Georgia"/>
              <a:cs typeface="Georgia"/>
              <a:sym typeface="Georgia"/>
            </a:endParaRPr>
          </a:p>
          <a:p>
            <a:pPr indent="0" lvl="0" marL="0" rtl="0" algn="l">
              <a:spcBef>
                <a:spcPts val="0"/>
              </a:spcBef>
              <a:spcAft>
                <a:spcPts val="0"/>
              </a:spcAft>
              <a:buNone/>
            </a:pPr>
            <a:r>
              <a:t/>
            </a:r>
            <a:endParaRPr sz="3000">
              <a:solidFill>
                <a:srgbClr val="FFFF00"/>
              </a:solidFill>
              <a:latin typeface="Georgia"/>
              <a:ea typeface="Georgia"/>
              <a:cs typeface="Georgia"/>
              <a:sym typeface="Georgia"/>
            </a:endParaRPr>
          </a:p>
          <a:p>
            <a:pPr indent="0" lvl="0" marL="0" rtl="0" algn="l">
              <a:spcBef>
                <a:spcPts val="0"/>
              </a:spcBef>
              <a:spcAft>
                <a:spcPts val="0"/>
              </a:spcAft>
              <a:buNone/>
            </a:pPr>
            <a:r>
              <a:rPr lang="en" sz="3000">
                <a:solidFill>
                  <a:srgbClr val="FFFF00"/>
                </a:solidFill>
                <a:latin typeface="Georgia"/>
                <a:ea typeface="Georgia"/>
                <a:cs typeface="Georgia"/>
                <a:sym typeface="Georgia"/>
              </a:rPr>
              <a:t>E  </a:t>
            </a:r>
            <a:r>
              <a:rPr lang="en" sz="2400">
                <a:solidFill>
                  <a:srgbClr val="FFFF00"/>
                </a:solidFill>
                <a:latin typeface="Georgia"/>
                <a:ea typeface="Georgia"/>
                <a:cs typeface="Georgia"/>
                <a:sym typeface="Georgia"/>
              </a:rPr>
              <a:t>Evidence:   </a:t>
            </a:r>
            <a:endParaRPr i="1" sz="1800">
              <a:solidFill>
                <a:schemeClr val="lt1"/>
              </a:solidFill>
              <a:latin typeface="Georgia"/>
              <a:ea typeface="Georgia"/>
              <a:cs typeface="Georgia"/>
              <a:sym typeface="Georgia"/>
            </a:endParaRPr>
          </a:p>
        </p:txBody>
      </p:sp>
      <p:sp>
        <p:nvSpPr>
          <p:cNvPr id="124" name="Google Shape;124;p23"/>
          <p:cNvSpPr txBox="1"/>
          <p:nvPr/>
        </p:nvSpPr>
        <p:spPr>
          <a:xfrm>
            <a:off x="477975" y="342900"/>
            <a:ext cx="7689300" cy="9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FFFF"/>
                </a:solidFill>
              </a:rPr>
              <a:t>Use this slide to type your assertion, or simple statement.</a:t>
            </a:r>
            <a:endParaRPr sz="2400">
              <a:solidFill>
                <a:srgbClr val="FFFFFF"/>
              </a:solidFill>
            </a:endParaRPr>
          </a:p>
        </p:txBody>
      </p:sp>
      <p:sp>
        <p:nvSpPr>
          <p:cNvPr id="125" name="Google Shape;125;p23"/>
          <p:cNvSpPr txBox="1"/>
          <p:nvPr/>
        </p:nvSpPr>
        <p:spPr>
          <a:xfrm>
            <a:off x="1995050" y="1569025"/>
            <a:ext cx="6515100" cy="6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26" name="Google Shape;126;p23"/>
          <p:cNvSpPr txBox="1"/>
          <p:nvPr/>
        </p:nvSpPr>
        <p:spPr>
          <a:xfrm>
            <a:off x="259775" y="3138050"/>
            <a:ext cx="5985300" cy="69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3"/>
          <p:cNvSpPr txBox="1"/>
          <p:nvPr/>
        </p:nvSpPr>
        <p:spPr>
          <a:xfrm>
            <a:off x="2223650" y="2483425"/>
            <a:ext cx="6089100" cy="9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28" name="Google Shape;128;p23"/>
          <p:cNvSpPr txBox="1"/>
          <p:nvPr/>
        </p:nvSpPr>
        <p:spPr>
          <a:xfrm>
            <a:off x="1943100" y="3522500"/>
            <a:ext cx="5985300" cy="11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nvSpPr>
        <p:spPr>
          <a:xfrm>
            <a:off x="0" y="0"/>
            <a:ext cx="8957100" cy="497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rgbClr val="FFFFFF"/>
                </a:solidFill>
              </a:rPr>
              <a:t>Use this slide to type your argument against the simple statement.</a:t>
            </a:r>
            <a:endParaRPr sz="2300">
              <a:solidFill>
                <a:srgbClr val="FFFF00"/>
              </a:solidFill>
              <a:latin typeface="Georgia"/>
              <a:ea typeface="Georgia"/>
              <a:cs typeface="Georgia"/>
              <a:sym typeface="Georgia"/>
            </a:endParaRPr>
          </a:p>
          <a:p>
            <a:pPr indent="0" lvl="0" marL="0" rtl="0" algn="l">
              <a:spcBef>
                <a:spcPts val="0"/>
              </a:spcBef>
              <a:spcAft>
                <a:spcPts val="0"/>
              </a:spcAft>
              <a:buNone/>
            </a:pPr>
            <a:r>
              <a:t/>
            </a:r>
            <a:endParaRPr sz="18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Restate: </a:t>
            </a:r>
            <a:endParaRPr i="1">
              <a:solidFill>
                <a:srgbClr val="FFFF00"/>
              </a:solidFill>
              <a:latin typeface="Georgia"/>
              <a:ea typeface="Georgia"/>
              <a:cs typeface="Georgia"/>
              <a:sym typeface="Georgia"/>
            </a:endParaRPr>
          </a:p>
          <a:p>
            <a:pPr indent="0" lvl="0" marL="0" rtl="0" algn="l">
              <a:spcBef>
                <a:spcPts val="0"/>
              </a:spcBef>
              <a:spcAft>
                <a:spcPts val="0"/>
              </a:spcAft>
              <a:buNone/>
            </a:pPr>
            <a:r>
              <a:t/>
            </a:r>
            <a:endParaRPr sz="24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Refute: </a:t>
            </a:r>
            <a:endParaRPr>
              <a:solidFill>
                <a:srgbClr val="FFFF00"/>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a:t>
            </a:r>
            <a:endParaRPr i="1">
              <a:solidFill>
                <a:srgbClr val="FFFF00"/>
              </a:solidFill>
              <a:latin typeface="Georgia"/>
              <a:ea typeface="Georgia"/>
              <a:cs typeface="Georgia"/>
              <a:sym typeface="Georgia"/>
            </a:endParaRPr>
          </a:p>
          <a:p>
            <a:pPr indent="0" lvl="0" marL="0" rtl="0" algn="l">
              <a:spcBef>
                <a:spcPts val="0"/>
              </a:spcBef>
              <a:spcAft>
                <a:spcPts val="0"/>
              </a:spcAft>
              <a:buNone/>
            </a:pPr>
            <a:r>
              <a:t/>
            </a:r>
            <a:endParaRPr sz="18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Support:</a:t>
            </a:r>
            <a:r>
              <a:rPr lang="en">
                <a:solidFill>
                  <a:srgbClr val="333333"/>
                </a:solidFill>
                <a:latin typeface="Georgia"/>
                <a:ea typeface="Georgia"/>
                <a:cs typeface="Georgia"/>
                <a:sym typeface="Georgia"/>
              </a:rPr>
              <a:t> </a:t>
            </a:r>
            <a:endParaRPr>
              <a:solidFill>
                <a:schemeClr val="lt1"/>
              </a:solidFill>
              <a:latin typeface="Georgia"/>
              <a:ea typeface="Georgia"/>
              <a:cs typeface="Georgia"/>
              <a:sym typeface="Georgia"/>
            </a:endParaRPr>
          </a:p>
          <a:p>
            <a:pPr indent="0" lvl="0" marL="0" rtl="0" algn="l">
              <a:spcBef>
                <a:spcPts val="0"/>
              </a:spcBef>
              <a:spcAft>
                <a:spcPts val="0"/>
              </a:spcAft>
              <a:buNone/>
            </a:pPr>
            <a:r>
              <a:t/>
            </a:r>
            <a:endParaRPr>
              <a:solidFill>
                <a:schemeClr val="lt1"/>
              </a:solidFill>
              <a:latin typeface="Georgia"/>
              <a:ea typeface="Georgia"/>
              <a:cs typeface="Georgia"/>
              <a:sym typeface="Georgia"/>
            </a:endParaRPr>
          </a:p>
          <a:p>
            <a:pPr indent="0" lvl="0" marL="0" rtl="0" algn="l">
              <a:spcBef>
                <a:spcPts val="0"/>
              </a:spcBef>
              <a:spcAft>
                <a:spcPts val="0"/>
              </a:spcAft>
              <a:buNone/>
            </a:pPr>
            <a:r>
              <a:rPr i="1" lang="en">
                <a:solidFill>
                  <a:srgbClr val="FFFF00"/>
                </a:solidFill>
                <a:latin typeface="Georgia"/>
                <a:ea typeface="Georgia"/>
                <a:cs typeface="Georgia"/>
                <a:sym typeface="Georgia"/>
              </a:rPr>
              <a:t>                   </a:t>
            </a:r>
            <a:endParaRPr i="1">
              <a:solidFill>
                <a:srgbClr val="FFFF00"/>
              </a:solidFill>
              <a:latin typeface="Georgia"/>
              <a:ea typeface="Georgia"/>
              <a:cs typeface="Georgia"/>
              <a:sym typeface="Georgia"/>
            </a:endParaRPr>
          </a:p>
          <a:p>
            <a:pPr indent="0" lvl="0" marL="0" rtl="0" algn="l">
              <a:spcBef>
                <a:spcPts val="0"/>
              </a:spcBef>
              <a:spcAft>
                <a:spcPts val="0"/>
              </a:spcAft>
              <a:buNone/>
            </a:pPr>
            <a:r>
              <a:t/>
            </a:r>
            <a:endParaRPr sz="1800">
              <a:solidFill>
                <a:srgbClr val="FFFF00"/>
              </a:solidFill>
              <a:latin typeface="Georgia"/>
              <a:ea typeface="Georgia"/>
              <a:cs typeface="Georgia"/>
              <a:sym typeface="Georgia"/>
            </a:endParaRPr>
          </a:p>
          <a:p>
            <a:pPr indent="0" lvl="0" marL="0" rtl="0" algn="l">
              <a:spcBef>
                <a:spcPts val="0"/>
              </a:spcBef>
              <a:spcAft>
                <a:spcPts val="0"/>
              </a:spcAft>
              <a:buNone/>
            </a:pPr>
            <a:r>
              <a:t/>
            </a:r>
            <a:endParaRPr sz="1800">
              <a:solidFill>
                <a:srgbClr val="FFFF00"/>
              </a:solidFill>
              <a:latin typeface="Georgia"/>
              <a:ea typeface="Georgia"/>
              <a:cs typeface="Georgia"/>
              <a:sym typeface="Georgia"/>
            </a:endParaRPr>
          </a:p>
          <a:p>
            <a:pPr indent="0" lvl="0" marL="0" rtl="0" algn="l">
              <a:spcBef>
                <a:spcPts val="0"/>
              </a:spcBef>
              <a:spcAft>
                <a:spcPts val="0"/>
              </a:spcAft>
              <a:buNone/>
            </a:pPr>
            <a:r>
              <a:rPr lang="en" sz="1800">
                <a:solidFill>
                  <a:srgbClr val="FFFF00"/>
                </a:solidFill>
                <a:latin typeface="Georgia"/>
                <a:ea typeface="Georgia"/>
                <a:cs typeface="Georgia"/>
                <a:sym typeface="Georgia"/>
              </a:rPr>
              <a:t>Conclude: </a:t>
            </a:r>
            <a:endParaRPr/>
          </a:p>
        </p:txBody>
      </p:sp>
      <p:sp>
        <p:nvSpPr>
          <p:cNvPr id="134" name="Google Shape;134;p24"/>
          <p:cNvSpPr txBox="1"/>
          <p:nvPr/>
        </p:nvSpPr>
        <p:spPr>
          <a:xfrm>
            <a:off x="1007925" y="779325"/>
            <a:ext cx="7491900" cy="48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35" name="Google Shape;135;p24"/>
          <p:cNvSpPr txBox="1"/>
          <p:nvPr/>
        </p:nvSpPr>
        <p:spPr>
          <a:xfrm>
            <a:off x="1007925" y="1392375"/>
            <a:ext cx="7637400" cy="6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36" name="Google Shape;136;p24"/>
          <p:cNvSpPr txBox="1"/>
          <p:nvPr/>
        </p:nvSpPr>
        <p:spPr>
          <a:xfrm>
            <a:off x="1091050" y="2202875"/>
            <a:ext cx="7554300" cy="9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
        <p:nvSpPr>
          <p:cNvPr id="137" name="Google Shape;137;p24"/>
          <p:cNvSpPr txBox="1"/>
          <p:nvPr/>
        </p:nvSpPr>
        <p:spPr>
          <a:xfrm>
            <a:off x="1194950" y="3491350"/>
            <a:ext cx="7450500" cy="12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TYPE HERE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