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Nunito"/>
      <p:regular r:id="rId13"/>
      <p:bold r:id="rId14"/>
      <p:italic r:id="rId15"/>
      <p:boldItalic r:id="rId16"/>
    </p:embeddedFont>
    <p:embeddedFont>
      <p:font typeface="Lat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Nunito-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Nunito-italic.fntdata"/><Relationship Id="rId14" Type="http://schemas.openxmlformats.org/officeDocument/2006/relationships/font" Target="fonts/Nunito-bold.fntdata"/><Relationship Id="rId17" Type="http://schemas.openxmlformats.org/officeDocument/2006/relationships/font" Target="fonts/Lato-regular.fntdata"/><Relationship Id="rId16" Type="http://schemas.openxmlformats.org/officeDocument/2006/relationships/font" Target="fonts/Nunito-boldItalic.fntdata"/><Relationship Id="rId5" Type="http://schemas.openxmlformats.org/officeDocument/2006/relationships/notesMaster" Target="notesMasters/notesMaster1.xml"/><Relationship Id="rId19" Type="http://schemas.openxmlformats.org/officeDocument/2006/relationships/font" Target="fonts/Lato-italic.fntdata"/><Relationship Id="rId6" Type="http://schemas.openxmlformats.org/officeDocument/2006/relationships/slide" Target="slides/slide1.xml"/><Relationship Id="rId18" Type="http://schemas.openxmlformats.org/officeDocument/2006/relationships/font" Target="fonts/La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8c05131934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8c05131934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8c05131934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8c05131934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8c05131934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8c05131934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8c05131934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8c05131934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8c05131934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8c05131934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8c05131934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8c05131934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SzPts val="1300"/>
              <a:buChar char="●"/>
              <a:defRPr/>
            </a:lvl1pPr>
            <a:lvl2pPr indent="-298450" lvl="1" marL="914400" algn="ctr">
              <a:spcBef>
                <a:spcPts val="1600"/>
              </a:spcBef>
              <a:spcAft>
                <a:spcPts val="0"/>
              </a:spcAft>
              <a:buSzPts val="1100"/>
              <a:buChar char="○"/>
              <a:defRPr/>
            </a:lvl2pPr>
            <a:lvl3pPr indent="-298450" lvl="2" marL="1371600" algn="ctr">
              <a:spcBef>
                <a:spcPts val="1600"/>
              </a:spcBef>
              <a:spcAft>
                <a:spcPts val="0"/>
              </a:spcAft>
              <a:buSzPts val="1100"/>
              <a:buChar char="■"/>
              <a:defRPr/>
            </a:lvl3pPr>
            <a:lvl4pPr indent="-298450" lvl="3" marL="1828800" algn="ctr">
              <a:spcBef>
                <a:spcPts val="1600"/>
              </a:spcBef>
              <a:spcAft>
                <a:spcPts val="0"/>
              </a:spcAft>
              <a:buSzPts val="1100"/>
              <a:buChar char="●"/>
              <a:defRPr/>
            </a:lvl4pPr>
            <a:lvl5pPr indent="-298450" lvl="4" marL="2286000" algn="ctr">
              <a:spcBef>
                <a:spcPts val="1600"/>
              </a:spcBef>
              <a:spcAft>
                <a:spcPts val="0"/>
              </a:spcAft>
              <a:buSzPts val="1100"/>
              <a:buChar char="○"/>
              <a:defRPr/>
            </a:lvl5pPr>
            <a:lvl6pPr indent="-298450" lvl="5" marL="2743200" algn="ctr">
              <a:spcBef>
                <a:spcPts val="1600"/>
              </a:spcBef>
              <a:spcAft>
                <a:spcPts val="0"/>
              </a:spcAft>
              <a:buSzPts val="1100"/>
              <a:buChar char="■"/>
              <a:defRPr/>
            </a:lvl6pPr>
            <a:lvl7pPr indent="-298450" lvl="6" marL="3200400" algn="ctr">
              <a:spcBef>
                <a:spcPts val="1600"/>
              </a:spcBef>
              <a:spcAft>
                <a:spcPts val="0"/>
              </a:spcAft>
              <a:buSzPts val="1100"/>
              <a:buChar char="●"/>
              <a:defRPr/>
            </a:lvl7pPr>
            <a:lvl8pPr indent="-298450" lvl="7" marL="3657600" algn="ctr">
              <a:spcBef>
                <a:spcPts val="1600"/>
              </a:spcBef>
              <a:spcAft>
                <a:spcPts val="0"/>
              </a:spcAft>
              <a:buSzPts val="1100"/>
              <a:buChar char="○"/>
              <a:defRPr/>
            </a:lvl8pPr>
            <a:lvl9pPr indent="-298450" lvl="8" marL="4114800" algn="ctr">
              <a:spcBef>
                <a:spcPts val="1600"/>
              </a:spcBef>
              <a:spcAft>
                <a:spcPts val="160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www.youtube.com/watch?v=yYEfLm5dLMQ" TargetMode="External"/><Relationship Id="rId4" Type="http://schemas.openxmlformats.org/officeDocument/2006/relationships/image" Target="../media/image2.jpg"/><Relationship Id="rId5"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hyperlink" Target="https://www.law.cornell.edu/constitution/billofrights" TargetMode="External"/><Relationship Id="rId4" Type="http://schemas.openxmlformats.org/officeDocument/2006/relationships/hyperlink" Target="https://guides.library.cornell.edu/unexpectedimages/political-cartoon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858703" y="1822833"/>
            <a:ext cx="5361300" cy="144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Rights of a Citizen</a:t>
            </a:r>
            <a:endParaRPr/>
          </a:p>
        </p:txBody>
      </p:sp>
      <p:sp>
        <p:nvSpPr>
          <p:cNvPr id="129" name="Google Shape;129;p13"/>
          <p:cNvSpPr txBox="1"/>
          <p:nvPr>
            <p:ph idx="1" type="subTitle"/>
          </p:nvPr>
        </p:nvSpPr>
        <p:spPr>
          <a:xfrm>
            <a:off x="1858700" y="3413158"/>
            <a:ext cx="5361300" cy="52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30" name="Google Shape;130;p13"/>
          <p:cNvSpPr txBox="1"/>
          <p:nvPr/>
        </p:nvSpPr>
        <p:spPr>
          <a:xfrm>
            <a:off x="2023125" y="4532850"/>
            <a:ext cx="42042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latin typeface="Times New Roman"/>
                <a:ea typeface="Times New Roman"/>
                <a:cs typeface="Times New Roman"/>
                <a:sym typeface="Times New Roman"/>
              </a:rPr>
              <a:t>Adopted for remote learning by Corey Genest</a:t>
            </a:r>
            <a:endParaRPr sz="1600">
              <a:solidFill>
                <a:srgbClr val="595959"/>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4"/>
          <p:cNvSpPr txBox="1"/>
          <p:nvPr>
            <p:ph type="title"/>
          </p:nvPr>
        </p:nvSpPr>
        <p:spPr>
          <a:xfrm>
            <a:off x="819150" y="481975"/>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Understanding the Bill of Rights</a:t>
            </a:r>
            <a:endParaRPr/>
          </a:p>
        </p:txBody>
      </p:sp>
      <p:sp>
        <p:nvSpPr>
          <p:cNvPr id="136" name="Google Shape;136;p14"/>
          <p:cNvSpPr txBox="1"/>
          <p:nvPr>
            <p:ph idx="1" type="body"/>
          </p:nvPr>
        </p:nvSpPr>
        <p:spPr>
          <a:xfrm>
            <a:off x="5334000" y="3930325"/>
            <a:ext cx="3368700" cy="756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Please view this 3-minute guide to the Bill of Rights.</a:t>
            </a:r>
            <a:endParaRPr/>
          </a:p>
        </p:txBody>
      </p:sp>
      <p:pic>
        <p:nvPicPr>
          <p:cNvPr descr="View full lesson: http://ed.ted.com/lessons/a-3-minute-guide-to-the-bill-of-rights-belinda-stutzman&#10;&#10;Daily, Americans exercise their rights secured by the Constitution.  The most widely discussed and debated part of the Constitution is known as the Bill of Rights. Belinda Stutzman provides a refresher course on exactly what the first ten amendments grant each and every American citizen.&#10;&#10;Lesson by Belinda Stutzman, animation by Jacques Khouri." id="137" name="Google Shape;137;p14" title="A 3-minute guide to the Bill of Rights - Belinda Stutzman">
            <a:hlinkClick r:id="rId3"/>
          </p:cNvPr>
          <p:cNvPicPr preferRelativeResize="0"/>
          <p:nvPr/>
        </p:nvPicPr>
        <p:blipFill>
          <a:blip r:embed="rId4">
            <a:alphaModFix/>
          </a:blip>
          <a:stretch>
            <a:fillRect/>
          </a:stretch>
        </p:blipFill>
        <p:spPr>
          <a:xfrm>
            <a:off x="590550" y="1182100"/>
            <a:ext cx="4572000" cy="3429000"/>
          </a:xfrm>
          <a:prstGeom prst="rect">
            <a:avLst/>
          </a:prstGeom>
          <a:noFill/>
          <a:ln>
            <a:noFill/>
          </a:ln>
        </p:spPr>
      </p:pic>
      <p:pic>
        <p:nvPicPr>
          <p:cNvPr id="138" name="Google Shape;138;p14"/>
          <p:cNvPicPr preferRelativeResize="0"/>
          <p:nvPr/>
        </p:nvPicPr>
        <p:blipFill>
          <a:blip r:embed="rId5">
            <a:alphaModFix/>
          </a:blip>
          <a:stretch>
            <a:fillRect/>
          </a:stretch>
        </p:blipFill>
        <p:spPr>
          <a:xfrm>
            <a:off x="5334000" y="1105900"/>
            <a:ext cx="3368574" cy="2377900"/>
          </a:xfrm>
          <a:prstGeom prst="rect">
            <a:avLst/>
          </a:prstGeom>
          <a:noFill/>
          <a:ln>
            <a:noFill/>
          </a:ln>
          <a:effectLst>
            <a:outerShdw blurRad="571500" rotWithShape="0" algn="bl" dir="2700000" dist="95250">
              <a:srgbClr val="E6B8AF"/>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5"/>
          <p:cNvSpPr txBox="1"/>
          <p:nvPr>
            <p:ph type="title"/>
          </p:nvPr>
        </p:nvSpPr>
        <p:spPr>
          <a:xfrm>
            <a:off x="819150" y="845600"/>
            <a:ext cx="6424200" cy="70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Which matter most?</a:t>
            </a:r>
            <a:endParaRPr/>
          </a:p>
        </p:txBody>
      </p:sp>
      <p:sp>
        <p:nvSpPr>
          <p:cNvPr id="144" name="Google Shape;144;p15"/>
          <p:cNvSpPr txBox="1"/>
          <p:nvPr>
            <p:ph idx="1" type="subTitle"/>
          </p:nvPr>
        </p:nvSpPr>
        <p:spPr>
          <a:xfrm>
            <a:off x="819150" y="1550700"/>
            <a:ext cx="3752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(to you)</a:t>
            </a:r>
            <a:endParaRPr/>
          </a:p>
        </p:txBody>
      </p:sp>
      <p:sp>
        <p:nvSpPr>
          <p:cNvPr id="145" name="Google Shape;145;p15"/>
          <p:cNvSpPr txBox="1"/>
          <p:nvPr>
            <p:ph idx="2" type="body"/>
          </p:nvPr>
        </p:nvSpPr>
        <p:spPr>
          <a:xfrm>
            <a:off x="443375" y="1944400"/>
            <a:ext cx="7894200" cy="27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Ten fundamental rights that our government, long ago, deemed essential to our liberty.</a:t>
            </a:r>
            <a:endParaRPr/>
          </a:p>
          <a:p>
            <a:pPr indent="0" lvl="0" marL="0" rtl="0" algn="l">
              <a:spcBef>
                <a:spcPts val="1600"/>
              </a:spcBef>
              <a:spcAft>
                <a:spcPts val="0"/>
              </a:spcAft>
              <a:buNone/>
            </a:pPr>
            <a:r>
              <a:rPr lang="en"/>
              <a:t>For this assignment, you are asked to review in greater detail the significance behind each of the first ten amendments to the Constitution.  After that independent study, it is your job to create three political cartoons that highlight the significance of three of the amendments.  Ideally, you will select the three amendments that you deem to be the most important to your life.  Use these two resources to assist you:</a:t>
            </a:r>
            <a:endParaRPr/>
          </a:p>
          <a:p>
            <a:pPr indent="457200" lvl="0" marL="0" rtl="0" algn="l">
              <a:spcBef>
                <a:spcPts val="1600"/>
              </a:spcBef>
              <a:spcAft>
                <a:spcPts val="0"/>
              </a:spcAft>
              <a:buNone/>
            </a:pPr>
            <a:r>
              <a:rPr lang="en" u="sng">
                <a:solidFill>
                  <a:schemeClr val="hlink"/>
                </a:solidFill>
                <a:hlinkClick r:id="rId3"/>
              </a:rPr>
              <a:t>The Bill of Rights</a:t>
            </a:r>
            <a:r>
              <a:rPr lang="en"/>
              <a:t> - Cornell’s law database. This will give you text and analysis of the Bill of Rights.</a:t>
            </a:r>
            <a:endParaRPr/>
          </a:p>
          <a:p>
            <a:pPr indent="0" lvl="0" marL="457200" rtl="0" algn="l">
              <a:spcBef>
                <a:spcPts val="1600"/>
              </a:spcBef>
              <a:spcAft>
                <a:spcPts val="0"/>
              </a:spcAft>
              <a:buNone/>
            </a:pPr>
            <a:r>
              <a:rPr lang="en" u="sng">
                <a:solidFill>
                  <a:schemeClr val="hlink"/>
                </a:solidFill>
                <a:hlinkClick r:id="rId4"/>
              </a:rPr>
              <a:t>Political Cartoons</a:t>
            </a:r>
            <a:r>
              <a:rPr lang="en"/>
              <a:t> - Also Cornell. This is a great place to start exploring political cartoons to prime your creative pump.</a:t>
            </a:r>
            <a:endParaRPr/>
          </a:p>
          <a:p>
            <a:pPr indent="0" lvl="0" marL="0" rtl="0" algn="l">
              <a:spcBef>
                <a:spcPts val="160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6"/>
          <p:cNvSpPr txBox="1"/>
          <p:nvPr>
            <p:ph type="title"/>
          </p:nvPr>
        </p:nvSpPr>
        <p:spPr>
          <a:xfrm>
            <a:off x="819150" y="845600"/>
            <a:ext cx="6424200" cy="70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assignment</a:t>
            </a:r>
            <a:endParaRPr/>
          </a:p>
        </p:txBody>
      </p:sp>
      <p:sp>
        <p:nvSpPr>
          <p:cNvPr id="151" name="Google Shape;151;p16"/>
          <p:cNvSpPr txBox="1"/>
          <p:nvPr>
            <p:ph idx="1" type="subTitle"/>
          </p:nvPr>
        </p:nvSpPr>
        <p:spPr>
          <a:xfrm>
            <a:off x="819150" y="1550700"/>
            <a:ext cx="5859900" cy="393600"/>
          </a:xfrm>
          <a:prstGeom prst="rect">
            <a:avLst/>
          </a:prstGeom>
        </p:spPr>
        <p:txBody>
          <a:bodyPr anchorCtr="0" anchor="t" bIns="91425" lIns="91425" spcFirstLastPara="1" rIns="91425" wrap="square" tIns="91425">
            <a:noAutofit/>
          </a:bodyPr>
          <a:lstStyle/>
          <a:p>
            <a:pPr indent="457200" lvl="0" marL="457200" rtl="0" algn="l">
              <a:spcBef>
                <a:spcPts val="0"/>
              </a:spcBef>
              <a:spcAft>
                <a:spcPts val="0"/>
              </a:spcAft>
              <a:buNone/>
            </a:pPr>
            <a:r>
              <a:rPr lang="en"/>
              <a:t>(what to do)</a:t>
            </a:r>
            <a:endParaRPr/>
          </a:p>
        </p:txBody>
      </p:sp>
      <p:sp>
        <p:nvSpPr>
          <p:cNvPr id="152" name="Google Shape;152;p16"/>
          <p:cNvSpPr txBox="1"/>
          <p:nvPr>
            <p:ph idx="2" type="body"/>
          </p:nvPr>
        </p:nvSpPr>
        <p:spPr>
          <a:xfrm>
            <a:off x="819150" y="2467050"/>
            <a:ext cx="5859900" cy="2095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Once you have created your political cartoons, you will need to create a digital file format that you can upload to this file.  On each of the following three slides, you will submit one cartoon and then provide a one paragraph explanation of the amendment you selected and how the cartoon corresponds to that particular right and why it is essential to liberty.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7"/>
          <p:cNvSpPr txBox="1"/>
          <p:nvPr>
            <p:ph type="title"/>
          </p:nvPr>
        </p:nvSpPr>
        <p:spPr>
          <a:xfrm>
            <a:off x="4110100" y="102050"/>
            <a:ext cx="4893900" cy="384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[upload your cartoon here]</a:t>
            </a:r>
            <a:endParaRPr/>
          </a:p>
        </p:txBody>
      </p:sp>
      <p:sp>
        <p:nvSpPr>
          <p:cNvPr id="158" name="Google Shape;158;p17"/>
          <p:cNvSpPr txBox="1"/>
          <p:nvPr/>
        </p:nvSpPr>
        <p:spPr>
          <a:xfrm>
            <a:off x="93950" y="1080375"/>
            <a:ext cx="4579800" cy="396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ctr">
              <a:spcBef>
                <a:spcPts val="0"/>
              </a:spcBef>
              <a:spcAft>
                <a:spcPts val="0"/>
              </a:spcAft>
              <a:buNone/>
            </a:pPr>
            <a:r>
              <a:rPr lang="en">
                <a:latin typeface="Calibri"/>
                <a:ea typeface="Calibri"/>
                <a:cs typeface="Calibri"/>
                <a:sym typeface="Calibri"/>
              </a:rPr>
              <a:t>[type your explanation here]</a:t>
            </a:r>
            <a:endParaRPr>
              <a:latin typeface="Calibri"/>
              <a:ea typeface="Calibri"/>
              <a:cs typeface="Calibri"/>
              <a:sym typeface="Calibri"/>
            </a:endParaRPr>
          </a:p>
        </p:txBody>
      </p:sp>
      <p:sp>
        <p:nvSpPr>
          <p:cNvPr id="159" name="Google Shape;159;p17"/>
          <p:cNvSpPr/>
          <p:nvPr/>
        </p:nvSpPr>
        <p:spPr>
          <a:xfrm>
            <a:off x="93950" y="102050"/>
            <a:ext cx="2841847" cy="67300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Cartoon 1</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8"/>
          <p:cNvSpPr txBox="1"/>
          <p:nvPr>
            <p:ph type="title"/>
          </p:nvPr>
        </p:nvSpPr>
        <p:spPr>
          <a:xfrm>
            <a:off x="4110100" y="102050"/>
            <a:ext cx="4893900" cy="384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[upload your cartoon here]</a:t>
            </a:r>
            <a:endParaRPr/>
          </a:p>
        </p:txBody>
      </p:sp>
      <p:sp>
        <p:nvSpPr>
          <p:cNvPr id="165" name="Google Shape;165;p18"/>
          <p:cNvSpPr txBox="1"/>
          <p:nvPr/>
        </p:nvSpPr>
        <p:spPr>
          <a:xfrm>
            <a:off x="93950" y="1080375"/>
            <a:ext cx="4579800" cy="396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ctr">
              <a:spcBef>
                <a:spcPts val="0"/>
              </a:spcBef>
              <a:spcAft>
                <a:spcPts val="0"/>
              </a:spcAft>
              <a:buNone/>
            </a:pPr>
            <a:r>
              <a:rPr lang="en">
                <a:latin typeface="Calibri"/>
                <a:ea typeface="Calibri"/>
                <a:cs typeface="Calibri"/>
                <a:sym typeface="Calibri"/>
              </a:rPr>
              <a:t>[type your explanation here]</a:t>
            </a:r>
            <a:endParaRPr>
              <a:latin typeface="Calibri"/>
              <a:ea typeface="Calibri"/>
              <a:cs typeface="Calibri"/>
              <a:sym typeface="Calibri"/>
            </a:endParaRPr>
          </a:p>
        </p:txBody>
      </p:sp>
      <p:sp>
        <p:nvSpPr>
          <p:cNvPr id="166" name="Google Shape;166;p18"/>
          <p:cNvSpPr/>
          <p:nvPr/>
        </p:nvSpPr>
        <p:spPr>
          <a:xfrm>
            <a:off x="93950" y="102050"/>
            <a:ext cx="2931381" cy="67300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Cartoon 2</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9"/>
          <p:cNvSpPr txBox="1"/>
          <p:nvPr>
            <p:ph type="title"/>
          </p:nvPr>
        </p:nvSpPr>
        <p:spPr>
          <a:xfrm>
            <a:off x="4110100" y="102050"/>
            <a:ext cx="4893900" cy="384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[upload your cartoon here]</a:t>
            </a:r>
            <a:endParaRPr/>
          </a:p>
        </p:txBody>
      </p:sp>
      <p:sp>
        <p:nvSpPr>
          <p:cNvPr id="172" name="Google Shape;172;p19"/>
          <p:cNvSpPr txBox="1"/>
          <p:nvPr/>
        </p:nvSpPr>
        <p:spPr>
          <a:xfrm>
            <a:off x="93950" y="1080375"/>
            <a:ext cx="4579800" cy="396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ctr">
              <a:spcBef>
                <a:spcPts val="0"/>
              </a:spcBef>
              <a:spcAft>
                <a:spcPts val="0"/>
              </a:spcAft>
              <a:buNone/>
            </a:pPr>
            <a:r>
              <a:rPr lang="en">
                <a:latin typeface="Calibri"/>
                <a:ea typeface="Calibri"/>
                <a:cs typeface="Calibri"/>
                <a:sym typeface="Calibri"/>
              </a:rPr>
              <a:t>[type your explanation here]</a:t>
            </a:r>
            <a:endParaRPr>
              <a:latin typeface="Calibri"/>
              <a:ea typeface="Calibri"/>
              <a:cs typeface="Calibri"/>
              <a:sym typeface="Calibri"/>
            </a:endParaRPr>
          </a:p>
        </p:txBody>
      </p:sp>
      <p:sp>
        <p:nvSpPr>
          <p:cNvPr id="173" name="Google Shape;173;p19"/>
          <p:cNvSpPr/>
          <p:nvPr/>
        </p:nvSpPr>
        <p:spPr>
          <a:xfrm>
            <a:off x="93950" y="102050"/>
            <a:ext cx="2936166" cy="67391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Cartoon 3</a:t>
            </a: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