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Lst>
  <p:sldSz cy="5143500" cx="9144000"/>
  <p:notesSz cx="6858000" cy="9144000"/>
  <p:embeddedFontLst>
    <p:embeddedFont>
      <p:font typeface="Roboto"/>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2275">
          <p15:clr>
            <a:srgbClr val="9AA0A6"/>
          </p15:clr>
        </p15:guide>
        <p15:guide id="4" orient="horz" pos="2448">
          <p15:clr>
            <a:srgbClr val="9AA0A6"/>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Martha Madse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2275" orient="horz"/>
        <p:guide pos="2448"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2.xml"/><Relationship Id="rId15" Type="http://schemas.openxmlformats.org/officeDocument/2006/relationships/font" Target="fonts/Roboto-bold.fntdata"/><Relationship Id="rId14" Type="http://schemas.openxmlformats.org/officeDocument/2006/relationships/font" Target="fonts/Roboto-regular.fntdata"/><Relationship Id="rId17" Type="http://schemas.openxmlformats.org/officeDocument/2006/relationships/font" Target="fonts/Roboto-boldItalic.fntdata"/><Relationship Id="rId16" Type="http://schemas.openxmlformats.org/officeDocument/2006/relationships/font" Target="fonts/Roboto-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09-17T15:14:22.453">
    <p:pos x="6000" y="0"/>
    <p:text>kim -- This one is good to go. The last activity of click and drag does not work for me. Please make sure it works for you before you post. Thanks.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98154f272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98154f272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98154f272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98154f272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98154f272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98154f272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98154f2729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98154f272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98154f2729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98154f2729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B7B7B7"/>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B7B7B7"/>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xml"/><Relationship Id="rId3" Type="http://schemas.openxmlformats.org/officeDocument/2006/relationships/comments" Target="../comments/comment1.xml"/><Relationship Id="rId4" Type="http://schemas.openxmlformats.org/officeDocument/2006/relationships/hyperlink" Target="https://www.nhcivics.org/UploadedFiles/PortfolioAttachment/8/Rules_and_Laws.pdf"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FoBrHzGCbR4"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 name="Shape 98"/>
        <p:cNvGrpSpPr/>
        <p:nvPr/>
      </p:nvGrpSpPr>
      <p:grpSpPr>
        <a:xfrm>
          <a:off x="0" y="0"/>
          <a:ext cx="0" cy="0"/>
          <a:chOff x="0" y="0"/>
          <a:chExt cx="0" cy="0"/>
        </a:xfrm>
      </p:grpSpPr>
      <p:sp>
        <p:nvSpPr>
          <p:cNvPr id="99" name="Google Shape;99;p25"/>
          <p:cNvSpPr txBox="1"/>
          <p:nvPr/>
        </p:nvSpPr>
        <p:spPr>
          <a:xfrm>
            <a:off x="158400" y="557725"/>
            <a:ext cx="8985600" cy="391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50">
                <a:solidFill>
                  <a:srgbClr val="565656"/>
                </a:solidFill>
              </a:rPr>
              <a:t>Teacher Notes</a:t>
            </a:r>
            <a:endParaRPr b="1" sz="21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b="1" lang="en" sz="1650">
                <a:solidFill>
                  <a:srgbClr val="565656"/>
                </a:solidFill>
              </a:rPr>
              <a:t>Purpose:</a:t>
            </a:r>
            <a:endParaRPr b="1" sz="1650">
              <a:solidFill>
                <a:srgbClr val="565656"/>
              </a:solidFill>
            </a:endParaRPr>
          </a:p>
          <a:p>
            <a:pPr indent="0" lvl="0" marL="0" rtl="0" algn="l">
              <a:spcBef>
                <a:spcPts val="0"/>
              </a:spcBef>
              <a:spcAft>
                <a:spcPts val="0"/>
              </a:spcAft>
              <a:buNone/>
            </a:pPr>
            <a:r>
              <a:rPr i="1" lang="en" sz="1650">
                <a:solidFill>
                  <a:srgbClr val="565656"/>
                </a:solidFill>
              </a:rPr>
              <a:t>Students will be able to indicate the difference between a “rule” and a “law” and provide one example for each as evidenced by completion of the exit ticket.</a:t>
            </a:r>
            <a:endParaRPr i="1" sz="1650">
              <a:solidFill>
                <a:srgbClr val="565656"/>
              </a:solidFill>
            </a:endParaRPr>
          </a:p>
          <a:p>
            <a:pPr indent="0" lvl="0" marL="0" rtl="0" algn="l">
              <a:spcBef>
                <a:spcPts val="0"/>
              </a:spcBef>
              <a:spcAft>
                <a:spcPts val="0"/>
              </a:spcAft>
              <a:buNone/>
            </a:pPr>
            <a:r>
              <a:t/>
            </a:r>
            <a:endParaRPr i="1" sz="1650">
              <a:solidFill>
                <a:srgbClr val="565656"/>
              </a:solidFill>
            </a:endParaRPr>
          </a:p>
          <a:p>
            <a:pPr indent="0" lvl="0" marL="0" rtl="0" algn="l">
              <a:spcBef>
                <a:spcPts val="0"/>
              </a:spcBef>
              <a:spcAft>
                <a:spcPts val="0"/>
              </a:spcAft>
              <a:buNone/>
            </a:pPr>
            <a:r>
              <a:rPr b="1" lang="en" sz="1650">
                <a:solidFill>
                  <a:srgbClr val="565656"/>
                </a:solidFill>
              </a:rPr>
              <a:t>Click here for original lesson. </a:t>
            </a:r>
            <a:endParaRPr b="1"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lang="en" sz="1650" u="sng">
                <a:solidFill>
                  <a:schemeClr val="hlink"/>
                </a:solidFill>
                <a:hlinkClick r:id="rId4"/>
              </a:rPr>
              <a:t>Rules and Laws</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Clr>
                <a:schemeClr val="dk1"/>
              </a:buClr>
              <a:buSzPts val="1100"/>
              <a:buFont typeface="Arial"/>
              <a:buNone/>
            </a:pPr>
            <a:r>
              <a:t/>
            </a:r>
            <a:endParaRPr b="1" sz="1650">
              <a:solidFill>
                <a:srgbClr val="565656"/>
              </a:solidFill>
            </a:endParaRPr>
          </a:p>
          <a:p>
            <a:pPr indent="0" lvl="0" marL="0" rtl="0" algn="l">
              <a:spcBef>
                <a:spcPts val="0"/>
              </a:spcBef>
              <a:spcAft>
                <a:spcPts val="0"/>
              </a:spcAft>
              <a:buClr>
                <a:schemeClr val="dk1"/>
              </a:buClr>
              <a:buSzPts val="1100"/>
              <a:buFont typeface="Arial"/>
              <a:buNone/>
            </a:pPr>
            <a:r>
              <a:rPr b="1" lang="en" sz="1650">
                <a:solidFill>
                  <a:srgbClr val="565656"/>
                </a:solidFill>
              </a:rPr>
              <a:t>This lesson has been adapted for students participating in a remote/hybrid model.</a:t>
            </a:r>
            <a:endParaRPr sz="1650">
              <a:solidFill>
                <a:srgbClr val="56565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6"/>
          <p:cNvSpPr txBox="1"/>
          <p:nvPr>
            <p:ph type="ctrTitle"/>
          </p:nvPr>
        </p:nvSpPr>
        <p:spPr>
          <a:xfrm>
            <a:off x="311700" y="3105500"/>
            <a:ext cx="8520600" cy="181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2400">
                <a:solidFill>
                  <a:srgbClr val="222222"/>
                </a:solidFill>
                <a:latin typeface="Roboto"/>
                <a:ea typeface="Roboto"/>
                <a:cs typeface="Roboto"/>
                <a:sym typeface="Roboto"/>
              </a:rPr>
              <a:t>Rules</a:t>
            </a:r>
            <a:r>
              <a:rPr lang="en" sz="2400">
                <a:solidFill>
                  <a:srgbClr val="222222"/>
                </a:solidFill>
                <a:latin typeface="Roboto"/>
                <a:ea typeface="Roboto"/>
                <a:cs typeface="Roboto"/>
                <a:sym typeface="Roboto"/>
              </a:rPr>
              <a:t> are codes that guide behavior at the level of families, organizations and communities to keep people safe. </a:t>
            </a:r>
            <a:r>
              <a:rPr b="1" lang="en" sz="2400">
                <a:solidFill>
                  <a:srgbClr val="222222"/>
                </a:solidFill>
                <a:latin typeface="Roboto"/>
                <a:ea typeface="Roboto"/>
                <a:cs typeface="Roboto"/>
                <a:sym typeface="Roboto"/>
              </a:rPr>
              <a:t>Laws</a:t>
            </a:r>
            <a:r>
              <a:rPr lang="en" sz="2400">
                <a:solidFill>
                  <a:srgbClr val="222222"/>
                </a:solidFill>
                <a:latin typeface="Roboto"/>
                <a:ea typeface="Roboto"/>
                <a:cs typeface="Roboto"/>
                <a:sym typeface="Roboto"/>
              </a:rPr>
              <a:t> are </a:t>
            </a:r>
            <a:r>
              <a:rPr b="1" lang="en" sz="2400">
                <a:solidFill>
                  <a:srgbClr val="222222"/>
                </a:solidFill>
                <a:latin typeface="Roboto"/>
                <a:ea typeface="Roboto"/>
                <a:cs typeface="Roboto"/>
                <a:sym typeface="Roboto"/>
              </a:rPr>
              <a:t>rules</a:t>
            </a:r>
            <a:r>
              <a:rPr lang="en" sz="2400">
                <a:solidFill>
                  <a:srgbClr val="222222"/>
                </a:solidFill>
                <a:latin typeface="Roboto"/>
                <a:ea typeface="Roboto"/>
                <a:cs typeface="Roboto"/>
                <a:sym typeface="Roboto"/>
              </a:rPr>
              <a:t> that are proposed by and voted upon by the government.  Everyone must obey laws.</a:t>
            </a:r>
            <a:endParaRPr sz="2400"/>
          </a:p>
        </p:txBody>
      </p:sp>
      <p:sp>
        <p:nvSpPr>
          <p:cNvPr id="105" name="Google Shape;105;p26"/>
          <p:cNvSpPr txBox="1"/>
          <p:nvPr/>
        </p:nvSpPr>
        <p:spPr>
          <a:xfrm>
            <a:off x="505250" y="2158925"/>
            <a:ext cx="7998000" cy="112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FFFFFF"/>
                </a:solidFill>
              </a:rPr>
              <a:t>Today we will learn the difference between a “rule” and a “law”!</a:t>
            </a:r>
            <a:endParaRPr sz="3600">
              <a:solidFill>
                <a:srgbClr val="FFFFFF"/>
              </a:solidFill>
            </a:endParaRPr>
          </a:p>
        </p:txBody>
      </p:sp>
      <p:pic>
        <p:nvPicPr>
          <p:cNvPr id="106" name="Google Shape;106;p26"/>
          <p:cNvPicPr preferRelativeResize="0"/>
          <p:nvPr/>
        </p:nvPicPr>
        <p:blipFill>
          <a:blip r:embed="rId3">
            <a:alphaModFix/>
          </a:blip>
          <a:stretch>
            <a:fillRect/>
          </a:stretch>
        </p:blipFill>
        <p:spPr>
          <a:xfrm>
            <a:off x="3044725" y="123226"/>
            <a:ext cx="2710611" cy="2085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7"/>
          <p:cNvSpPr txBox="1"/>
          <p:nvPr/>
        </p:nvSpPr>
        <p:spPr>
          <a:xfrm>
            <a:off x="357375" y="542225"/>
            <a:ext cx="8343000" cy="382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Here are some things to think about as you watch the next slide. </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A community is a group of people who live and work together.  Your neighborhood, town, city, and school are communities.  Communities create </a:t>
            </a:r>
            <a:r>
              <a:rPr b="1" lang="en" sz="1800"/>
              <a:t>rules </a:t>
            </a:r>
            <a:r>
              <a:rPr lang="en" sz="1800"/>
              <a:t>to keep people safe.  LIsten for examples of rules in communities.</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Government leaders make rules for </a:t>
            </a:r>
            <a:r>
              <a:rPr b="1" lang="en" sz="1800"/>
              <a:t>everyone</a:t>
            </a:r>
            <a:r>
              <a:rPr lang="en" sz="1800"/>
              <a:t> to follow in a community to keep people safe. </a:t>
            </a:r>
            <a:r>
              <a:rPr lang="en" sz="1800">
                <a:solidFill>
                  <a:schemeClr val="dk1"/>
                </a:solidFill>
              </a:rPr>
              <a:t> These rules are called </a:t>
            </a:r>
            <a:r>
              <a:rPr b="1" lang="en" sz="1800">
                <a:solidFill>
                  <a:schemeClr val="dk1"/>
                </a:solidFill>
              </a:rPr>
              <a:t>laws</a:t>
            </a:r>
            <a:r>
              <a:rPr lang="en" sz="1800">
                <a:solidFill>
                  <a:schemeClr val="dk1"/>
                </a:solidFill>
              </a:rPr>
              <a:t>. LIsten for examples of laws in communities.</a:t>
            </a:r>
            <a:endParaRPr sz="1800">
              <a:solidFill>
                <a:schemeClr val="dk1"/>
              </a:solidFill>
            </a:endParaRPr>
          </a:p>
          <a:p>
            <a:pPr indent="0" lvl="0" marL="0" rtl="0" algn="l">
              <a:spcBef>
                <a:spcPts val="0"/>
              </a:spcBef>
              <a:spcAft>
                <a:spcPts val="0"/>
              </a:spcAft>
              <a:buNone/>
            </a:pPr>
            <a:r>
              <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Listen for ways that citizens can work to change laws in communities.</a:t>
            </a:r>
            <a:endParaRPr sz="1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descr="Learn how and why communities make and enforce laws! You'll learn how rules are linked to safety, that they are designed to support fairness and that there are consequences for breaking them. This program helps show you that the rules of your classroom community are just as important as the rules in your town.&#10;&#10;A community is a social unit (a group of living things) with commonality such as norms, religion, values, customs, or identity. Communities may share a sense of place situated in a given geographical area (e.g. a country, village, town, or neighborhood) or in virtual space through communication platforms. Durable relations that extend beyond immediate genealogical ties also define a sense of community, important to their identity, practice, and roles in social institutions such as family, home, work, government, society, or humanity at large. Although communities are usually small relative to personal social ties, &quot;community&quot; may also refer to large group affiliations such as national communities, international communities, and virtual communities.&#10;&#10;The English-language word &quot;community&quot; derives from the Old French comuneté, which comes from the Latin communitas &quot;community&quot;, &quot;public spirit&quot; (from Latin communis, &quot;shared in common&quot;).&#10;&#10;Human communities may share intent, belief, resources, preferences, needs, and risks in common, affecting the identity of the participants and their degree of cohesiveness.&#10;&#10;Archaeological studies of social communities use the term &quot;community&quot; in two ways, paralleling usage in other areas. The first is an informal definition of community as a place where people used to live. In this sense it is synonymous with the concept of an ancient settlement - whether a hamlet, village, town, or city. The second meaning resembles the usage of the term in other social sciences: a community is a group of people living near one another who interact socially. Social interaction on a small scale can be difficult to identify with archaeological data. Most reconstructions of social communities by archaeologists rely on the principle that social interaction in the past was conditioned by physical distance. Therefore, a small village settlement likely constituted a social community, and spatial subdivisions of cities and other large settlements may have formed communities. Archaeologists typically use similarities in material culture—from house types to styles of pottery—to reconstruct communities in the past. This classification method relies on the assumption that people or households will share more similarities in the types and styles of their material goods with other members of a social community than they will with outsiders.&#10;&#10;The process of learning to adopt the behavior patterns of the community is called socialization. The most fertile time of socialization is usually the early stages of life, during which individuals develop the skills and knowledge and learn the roles necessary to function within their culture and social environment. For some psychologists, especially those in the psychodynamic tradition, the most important period of socialization is between the ages of one and ten. But socialization also includes adults moving into a significantly different environment, where they must learn a new set of behaviors.&#10;&#10;Socialization is influenced primarily by the family, through which children first learn community norms. Other important influences include schools, peer groups, people, mass media, the workplace, and government. The degree to which the norms of a particular society or community are adopted determines one's willingness to engage with others. The norms of tolerance, reciprocity, and trust are important &quot;habits of the heart,&quot; as de Tocqueville put it, in an individual's involvement in community." id="116" name="Google Shape;116;p28" title="Rules and Laws - Exploring Communities on Harmony Square">
            <a:hlinkClick r:id="rId3"/>
          </p:cNvPr>
          <p:cNvPicPr preferRelativeResize="0"/>
          <p:nvPr/>
        </p:nvPicPr>
        <p:blipFill>
          <a:blip r:embed="rId4">
            <a:alphaModFix/>
          </a:blip>
          <a:stretch>
            <a:fillRect/>
          </a:stretch>
        </p:blipFill>
        <p:spPr>
          <a:xfrm>
            <a:off x="1719125" y="147900"/>
            <a:ext cx="5835150" cy="4376375"/>
          </a:xfrm>
          <a:prstGeom prst="rect">
            <a:avLst/>
          </a:prstGeom>
          <a:noFill/>
          <a:ln>
            <a:noFill/>
          </a:ln>
        </p:spPr>
      </p:pic>
      <p:sp>
        <p:nvSpPr>
          <p:cNvPr id="117" name="Google Shape;117;p28"/>
          <p:cNvSpPr txBox="1"/>
          <p:nvPr/>
        </p:nvSpPr>
        <p:spPr>
          <a:xfrm>
            <a:off x="455950" y="4080625"/>
            <a:ext cx="8022600" cy="92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9"/>
          <p:cNvSpPr txBox="1"/>
          <p:nvPr/>
        </p:nvSpPr>
        <p:spPr>
          <a:xfrm>
            <a:off x="480625" y="382025"/>
            <a:ext cx="8034900" cy="104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t>What did you learn?  You may want to watch the video a second time before answering the questions.</a:t>
            </a:r>
            <a:endParaRPr sz="2900"/>
          </a:p>
        </p:txBody>
      </p:sp>
      <p:sp>
        <p:nvSpPr>
          <p:cNvPr id="123" name="Google Shape;123;p29"/>
          <p:cNvSpPr txBox="1"/>
          <p:nvPr/>
        </p:nvSpPr>
        <p:spPr>
          <a:xfrm>
            <a:off x="542225" y="1491125"/>
            <a:ext cx="7973400" cy="349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t>Name 2 or more rules a community may have to keep citizens safe.</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lang="en" sz="2000"/>
              <a:t>Name 2 or more laws a community may have to keep citizens safe.</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lang="en" sz="2000"/>
              <a:t>How can a citizen work to change a law?</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t/>
            </a:r>
            <a:endParaRPr sz="2000"/>
          </a:p>
        </p:txBody>
      </p:sp>
      <p:sp>
        <p:nvSpPr>
          <p:cNvPr id="124" name="Google Shape;124;p29"/>
          <p:cNvSpPr txBox="1"/>
          <p:nvPr/>
        </p:nvSpPr>
        <p:spPr>
          <a:xfrm>
            <a:off x="702450" y="1910138"/>
            <a:ext cx="7467900" cy="7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25" name="Google Shape;125;p29"/>
          <p:cNvSpPr txBox="1"/>
          <p:nvPr/>
        </p:nvSpPr>
        <p:spPr>
          <a:xfrm>
            <a:off x="542225" y="3117850"/>
            <a:ext cx="7467900" cy="7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26" name="Google Shape;126;p29"/>
          <p:cNvSpPr txBox="1"/>
          <p:nvPr/>
        </p:nvSpPr>
        <p:spPr>
          <a:xfrm>
            <a:off x="714750" y="4362500"/>
            <a:ext cx="7800900" cy="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0"/>
          <p:cNvSpPr txBox="1"/>
          <p:nvPr/>
        </p:nvSpPr>
        <p:spPr>
          <a:xfrm>
            <a:off x="628525" y="911925"/>
            <a:ext cx="2834400" cy="7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CC0000"/>
                </a:solidFill>
              </a:rPr>
              <a:t>RULES</a:t>
            </a:r>
            <a:endParaRPr sz="4800">
              <a:solidFill>
                <a:srgbClr val="CC0000"/>
              </a:solidFill>
            </a:endParaRPr>
          </a:p>
        </p:txBody>
      </p:sp>
      <p:sp>
        <p:nvSpPr>
          <p:cNvPr id="132" name="Google Shape;132;p30"/>
          <p:cNvSpPr txBox="1"/>
          <p:nvPr/>
        </p:nvSpPr>
        <p:spPr>
          <a:xfrm>
            <a:off x="5303600" y="911925"/>
            <a:ext cx="2834400" cy="7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CC0000"/>
                </a:solidFill>
              </a:rPr>
              <a:t>LAWS</a:t>
            </a:r>
            <a:endParaRPr sz="4800">
              <a:solidFill>
                <a:srgbClr val="CC0000"/>
              </a:solidFill>
            </a:endParaRPr>
          </a:p>
        </p:txBody>
      </p:sp>
      <p:sp>
        <p:nvSpPr>
          <p:cNvPr id="133" name="Google Shape;133;p30"/>
          <p:cNvSpPr txBox="1"/>
          <p:nvPr/>
        </p:nvSpPr>
        <p:spPr>
          <a:xfrm>
            <a:off x="197175" y="98575"/>
            <a:ext cx="8552400" cy="50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rgbClr val="CC0000"/>
                </a:solidFill>
              </a:rPr>
              <a:t>CLICK AND DRAG UNDER THE CORRECT HEADING</a:t>
            </a:r>
            <a:endParaRPr i="1">
              <a:solidFill>
                <a:srgbClr val="CC0000"/>
              </a:solidFill>
            </a:endParaRPr>
          </a:p>
        </p:txBody>
      </p:sp>
      <p:sp>
        <p:nvSpPr>
          <p:cNvPr id="134" name="Google Shape;134;p30"/>
          <p:cNvSpPr txBox="1"/>
          <p:nvPr/>
        </p:nvSpPr>
        <p:spPr>
          <a:xfrm>
            <a:off x="295775" y="3315000"/>
            <a:ext cx="2255100" cy="44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Wear a seatbelt in the car </a:t>
            </a:r>
            <a:endParaRPr/>
          </a:p>
        </p:txBody>
      </p:sp>
      <p:sp>
        <p:nvSpPr>
          <p:cNvPr id="135" name="Google Shape;135;p30"/>
          <p:cNvSpPr txBox="1"/>
          <p:nvPr/>
        </p:nvSpPr>
        <p:spPr>
          <a:xfrm>
            <a:off x="4744525" y="4187813"/>
            <a:ext cx="3783300" cy="2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Walk in a crosswalk </a:t>
            </a:r>
            <a:endParaRPr/>
          </a:p>
        </p:txBody>
      </p:sp>
      <p:sp>
        <p:nvSpPr>
          <p:cNvPr id="136" name="Google Shape;136;p30"/>
          <p:cNvSpPr txBox="1"/>
          <p:nvPr/>
        </p:nvSpPr>
        <p:spPr>
          <a:xfrm>
            <a:off x="295775" y="4145975"/>
            <a:ext cx="3783300" cy="2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Stop at red lights</a:t>
            </a:r>
            <a:endParaRPr/>
          </a:p>
        </p:txBody>
      </p:sp>
      <p:sp>
        <p:nvSpPr>
          <p:cNvPr id="137" name="Google Shape;137;p30"/>
          <p:cNvSpPr txBox="1"/>
          <p:nvPr/>
        </p:nvSpPr>
        <p:spPr>
          <a:xfrm>
            <a:off x="4744525" y="3315000"/>
            <a:ext cx="3783300" cy="2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Use your quiet voice</a:t>
            </a:r>
            <a:endParaRPr/>
          </a:p>
        </p:txBody>
      </p:sp>
      <p:sp>
        <p:nvSpPr>
          <p:cNvPr id="138" name="Google Shape;138;p30"/>
          <p:cNvSpPr txBox="1"/>
          <p:nvPr/>
        </p:nvSpPr>
        <p:spPr>
          <a:xfrm>
            <a:off x="4744525" y="3716000"/>
            <a:ext cx="3783300" cy="3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Drive the speed limit</a:t>
            </a:r>
            <a:endParaRPr/>
          </a:p>
        </p:txBody>
      </p:sp>
      <p:sp>
        <p:nvSpPr>
          <p:cNvPr id="139" name="Google Shape;139;p30"/>
          <p:cNvSpPr txBox="1"/>
          <p:nvPr/>
        </p:nvSpPr>
        <p:spPr>
          <a:xfrm>
            <a:off x="295775" y="3744588"/>
            <a:ext cx="3783300" cy="2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Raise yo</a:t>
            </a:r>
            <a:r>
              <a:rPr lang="en"/>
              <a:t>ur han</a:t>
            </a:r>
            <a:r>
              <a:rPr lang="en"/>
              <a:t>d to ask a question </a:t>
            </a:r>
            <a:endParaRPr/>
          </a:p>
        </p:txBody>
      </p:sp>
      <p:sp>
        <p:nvSpPr>
          <p:cNvPr id="140" name="Google Shape;140;p30"/>
          <p:cNvSpPr txBox="1"/>
          <p:nvPr/>
        </p:nvSpPr>
        <p:spPr>
          <a:xfrm>
            <a:off x="295775" y="4547350"/>
            <a:ext cx="2883600" cy="2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Listen to the teacher</a:t>
            </a:r>
            <a:endParaRPr/>
          </a:p>
        </p:txBody>
      </p:sp>
      <p:sp>
        <p:nvSpPr>
          <p:cNvPr id="141" name="Google Shape;141;p30"/>
          <p:cNvSpPr txBox="1"/>
          <p:nvPr/>
        </p:nvSpPr>
        <p:spPr>
          <a:xfrm>
            <a:off x="4744525" y="4584350"/>
            <a:ext cx="2587800" cy="2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Use walking feet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