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Lato"/>
      <p:regular r:id="rId38"/>
      <p:bold r:id="rId39"/>
      <p:italic r:id="rId40"/>
      <p:boldItalic r:id="rId41"/>
    </p:embeddedFont>
    <p:embeddedFont>
      <p:font typeface="Old Standard TT"/>
      <p:regular r:id="rId42"/>
      <p:bold r:id="rId43"/>
      <p: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38">
          <p15:clr>
            <a:srgbClr val="A4A3A4"/>
          </p15:clr>
        </p15:guide>
        <p15:guide id="2" pos="1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38" orient="horz"/>
        <p:guide pos="19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20" Type="http://schemas.openxmlformats.org/officeDocument/2006/relationships/slide" Target="slides/slide15.xml"/><Relationship Id="rId42" Type="http://schemas.openxmlformats.org/officeDocument/2006/relationships/font" Target="fonts/OldStandardTT-regular.fntdata"/><Relationship Id="rId41" Type="http://schemas.openxmlformats.org/officeDocument/2006/relationships/font" Target="fonts/Lato-boldItalic.fntdata"/><Relationship Id="rId22" Type="http://schemas.openxmlformats.org/officeDocument/2006/relationships/slide" Target="slides/slide17.xml"/><Relationship Id="rId44" Type="http://schemas.openxmlformats.org/officeDocument/2006/relationships/font" Target="fonts/OldStandardTT-italic.fntdata"/><Relationship Id="rId21" Type="http://schemas.openxmlformats.org/officeDocument/2006/relationships/slide" Target="slides/slide16.xml"/><Relationship Id="rId43" Type="http://schemas.openxmlformats.org/officeDocument/2006/relationships/font" Target="fonts/OldStandardTT-bold.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Lato-bold.fntdata"/><Relationship Id="rId16" Type="http://schemas.openxmlformats.org/officeDocument/2006/relationships/slide" Target="slides/slide11.xml"/><Relationship Id="rId38" Type="http://schemas.openxmlformats.org/officeDocument/2006/relationships/font" Target="fonts/Lat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8f39abab4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8f39abab4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8f39abab4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8f39abab4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f39abab4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f39abab4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8f39abab4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8f39abab4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f39abab4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f39abab4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8f39abab43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f39abab43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f39abab43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f39abab43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8f39abab4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8f39abab4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f39abab43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f39abab43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8f39abab43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8f39abab43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f39abab43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8f39abab43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f39abab43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f39abab4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8f39abab43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8f39abab43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f39abab43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f39abab43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8f39abab43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8f39abab43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8f39abab43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f39abab43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8f39abab4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f39abab4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f39abab43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f39abab43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8f39abab43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f39abab43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8f39abab43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8f39abab43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8f39abab43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8f39abab43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8f39abab43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8f39abab43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8f39abab43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8f39abab43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8f39abab43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8f39abab43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8f39abab43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8f39abab43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8f39abab43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8f39abab43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8f39abab43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8f39abab43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8f39abab43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8f39abab43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8f39abab43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8f39abab43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8f39abab43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8f39abab43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8f39abab43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8f39abab43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hyperlink" Target="https://www.archives.gov/founding-docs/declaration-transcript" TargetMode="Externa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www.archives.gov/founding-docs/constitution-transcript"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www.youtube.com/watch?v=v67UoLRuH_c" TargetMode="Externa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s://www.nationalpriorities.org/budget-basics/federal-budget-101/" TargetMode="External"/><Relationship Id="rId4" Type="http://schemas.openxmlformats.org/officeDocument/2006/relationships/hyperlink" Target="https://www.nationalpriorities.org/budget-basics/federal-budget-101/" TargetMode="External"/><Relationship Id="rId5"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washingtonpost.com/news/wonk/wp/2013/10/04/absolutely-everything-you-need-to-know-about-the-debt-ceiling/" TargetMode="External"/><Relationship Id="rId4" Type="http://schemas.openxmlformats.org/officeDocument/2006/relationships/hyperlink" Target="https://www.washingtonpost.com/news/wonk/wp/2013/10/04/absolutely-everything-you-need-to-know-about-the-debt-ceiling/" TargetMode="External"/><Relationship Id="rId5" Type="http://schemas.openxmlformats.org/officeDocument/2006/relationships/hyperlink" Target="https://www.bbc.com/news/business-24365018" TargetMode="External"/><Relationship Id="rId6" Type="http://schemas.openxmlformats.org/officeDocument/2006/relationships/hyperlink" Target="https://on.wsj.com/2zTfiz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economist.com/the-economist-explains/2014/11/24/what-happens-when-a-country-goes-bust" TargetMode="External"/><Relationship Id="rId4" Type="http://schemas.openxmlformats.org/officeDocument/2006/relationships/hyperlink" Target="https://nymag.com/intelligencer/2013/10/what-happens-if-we-actually-truly-default.html" TargetMode="External"/><Relationship Id="rId5" Type="http://schemas.openxmlformats.org/officeDocument/2006/relationships/hyperlink" Target="https://www.bbc.com/news/business-2445340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s://www.archives.gov/founding-docs/amendments-11-27#toc-amendment-xi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hyperlink" Target="https://balkin.blogspot.com/2011/06/legislative-history-of-section-four-of.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hyperlink" Target="https://supreme.justia.com/cases/federal/us/294/330/#tab-opinion-1934583" TargetMode="External"/><Relationship Id="rId4" Type="http://schemas.openxmlformats.org/officeDocument/2006/relationships/hyperlink" Target="https://www.oyez.org/cases/1900-1940/294us33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youtube.com/watch?v=GIPLCYw4ckE" TargetMode="External"/><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founders.archives.gov/documents/Jefferson/03-03-02-006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Separation of Powers and the Debt Ceiling</a:t>
            </a:r>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Adapted from “Money, Democracy and the Constitution” by Chris Herr and Tristan Black-Ingersoll; unit one</a:t>
            </a:r>
            <a:endParaRPr/>
          </a:p>
        </p:txBody>
      </p:sp>
      <p:sp>
        <p:nvSpPr>
          <p:cNvPr id="61" name="Google Shape;61;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accent1"/>
                </a:solidFill>
                <a:latin typeface="Times New Roman"/>
                <a:ea typeface="Times New Roman"/>
                <a:cs typeface="Times New Roman"/>
                <a:sym typeface="Times New Roman"/>
              </a:rPr>
              <a:t>Adopted for remote learning by Corey Genest</a:t>
            </a:r>
            <a:endParaRPr sz="1600">
              <a:solidFill>
                <a:schemeClr val="accent1"/>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“Good Governance”</a:t>
            </a:r>
            <a:endParaRPr/>
          </a:p>
        </p:txBody>
      </p:sp>
      <p:sp>
        <p:nvSpPr>
          <p:cNvPr id="67" name="Google Shape;67;p14"/>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are ready, please click the image of the Declaration of Independence on the right. It will direct you to the National Archives.  Please read the Declaration upon arrival.  Afterward, review the questions that appear on the following slides and provide answers to them.</a:t>
            </a:r>
            <a:endParaRPr/>
          </a:p>
          <a:p>
            <a:pPr indent="0" lvl="0" marL="0" rtl="0" algn="l">
              <a:spcBef>
                <a:spcPts val="1600"/>
              </a:spcBef>
              <a:spcAft>
                <a:spcPts val="1600"/>
              </a:spcAft>
              <a:buNone/>
            </a:pPr>
            <a:r>
              <a:rPr lang="en"/>
              <a:t>As you read, look for the complaints that the Founders had.</a:t>
            </a:r>
            <a:endParaRPr/>
          </a:p>
        </p:txBody>
      </p:sp>
      <p:pic>
        <p:nvPicPr>
          <p:cNvPr id="68" name="Google Shape;68;p14">
            <a:hlinkClick r:id="rId3"/>
          </p:cNvPr>
          <p:cNvPicPr preferRelativeResize="0"/>
          <p:nvPr/>
        </p:nvPicPr>
        <p:blipFill>
          <a:blip r:embed="rId4">
            <a:alphaModFix/>
          </a:blip>
          <a:stretch>
            <a:fillRect/>
          </a:stretch>
        </p:blipFill>
        <p:spPr>
          <a:xfrm>
            <a:off x="4170950" y="152400"/>
            <a:ext cx="4076929" cy="4838690"/>
          </a:xfrm>
          <a:prstGeom prst="rect">
            <a:avLst/>
          </a:prstGeom>
          <a:noFill/>
          <a:ln>
            <a:noFill/>
          </a:ln>
          <a:effectLst>
            <a:outerShdw blurRad="857250" rotWithShape="0" algn="bl" dir="21540000" dist="285750">
              <a:schemeClr val="accent2"/>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115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750"/>
              <a:t>What were the biggest concerns for the Founders? What trends emerged in the complaints?</a:t>
            </a:r>
            <a:endParaRPr sz="4400"/>
          </a:p>
        </p:txBody>
      </p:sp>
      <p:sp>
        <p:nvSpPr>
          <p:cNvPr id="74" name="Google Shape;74;p15"/>
          <p:cNvSpPr txBox="1"/>
          <p:nvPr>
            <p:ph idx="1" type="body"/>
          </p:nvPr>
        </p:nvSpPr>
        <p:spPr>
          <a:xfrm>
            <a:off x="311700" y="1737975"/>
            <a:ext cx="8520600" cy="28308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350">
                <a:latin typeface="Arial"/>
                <a:ea typeface="Arial"/>
                <a:cs typeface="Arial"/>
                <a:sym typeface="Arial"/>
              </a:rPr>
              <a:t>[type answer here]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115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2450"/>
              <a:t>What solutions seem to appear more than once? What does that tell you about the Founders’ views on good governance?</a:t>
            </a:r>
            <a:endParaRPr sz="5500"/>
          </a:p>
        </p:txBody>
      </p:sp>
      <p:sp>
        <p:nvSpPr>
          <p:cNvPr id="80" name="Google Shape;80;p16"/>
          <p:cNvSpPr txBox="1"/>
          <p:nvPr>
            <p:ph idx="1" type="body"/>
          </p:nvPr>
        </p:nvSpPr>
        <p:spPr>
          <a:xfrm>
            <a:off x="311700" y="1737975"/>
            <a:ext cx="8520600" cy="28308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350">
                <a:latin typeface="Arial"/>
                <a:ea typeface="Arial"/>
                <a:cs typeface="Arial"/>
                <a:sym typeface="Arial"/>
              </a:rPr>
              <a:t>[type answer 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115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750"/>
              <a:t>Describe the Founders ideal government based on the complaints contained in the Declaration.</a:t>
            </a:r>
            <a:endParaRPr sz="5800"/>
          </a:p>
        </p:txBody>
      </p:sp>
      <p:sp>
        <p:nvSpPr>
          <p:cNvPr id="86" name="Google Shape;86;p17"/>
          <p:cNvSpPr txBox="1"/>
          <p:nvPr>
            <p:ph idx="1" type="body"/>
          </p:nvPr>
        </p:nvSpPr>
        <p:spPr>
          <a:xfrm>
            <a:off x="311700" y="1737975"/>
            <a:ext cx="8520600" cy="28308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350">
                <a:latin typeface="Arial"/>
                <a:ea typeface="Arial"/>
                <a:cs typeface="Arial"/>
                <a:sym typeface="Arial"/>
              </a:rPr>
              <a:t>[type answer here]</a:t>
            </a:r>
            <a:endParaRPr sz="135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1152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50"/>
              <a:t>How does your view of good governance compare to that of the Founders? How were they similar and/or different?</a:t>
            </a:r>
            <a:endParaRPr/>
          </a:p>
          <a:p>
            <a:pPr indent="0" lvl="0" marL="0" rtl="0" algn="l">
              <a:lnSpc>
                <a:spcPct val="115000"/>
              </a:lnSpc>
              <a:spcBef>
                <a:spcPts val="1600"/>
              </a:spcBef>
              <a:spcAft>
                <a:spcPts val="0"/>
              </a:spcAft>
              <a:buNone/>
            </a:pPr>
            <a:r>
              <a:t/>
            </a:r>
            <a:endParaRPr sz="1350">
              <a:latin typeface="Arial"/>
              <a:ea typeface="Arial"/>
              <a:cs typeface="Arial"/>
              <a:sym typeface="Arial"/>
            </a:endParaRPr>
          </a:p>
          <a:p>
            <a:pPr indent="0" lvl="0" marL="0" rtl="0" algn="l">
              <a:lnSpc>
                <a:spcPct val="115000"/>
              </a:lnSpc>
              <a:spcBef>
                <a:spcPts val="1600"/>
              </a:spcBef>
              <a:spcAft>
                <a:spcPts val="1600"/>
              </a:spcAft>
              <a:buNone/>
            </a:pPr>
            <a:r>
              <a:t/>
            </a:r>
            <a:endParaRPr sz="2750"/>
          </a:p>
        </p:txBody>
      </p:sp>
      <p:sp>
        <p:nvSpPr>
          <p:cNvPr id="92" name="Google Shape;92;p18"/>
          <p:cNvSpPr txBox="1"/>
          <p:nvPr>
            <p:ph idx="1" type="body"/>
          </p:nvPr>
        </p:nvSpPr>
        <p:spPr>
          <a:xfrm>
            <a:off x="311700" y="1737975"/>
            <a:ext cx="8520600" cy="28308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350">
                <a:latin typeface="Arial"/>
                <a:ea typeface="Arial"/>
                <a:cs typeface="Arial"/>
                <a:sym typeface="Arial"/>
              </a:rPr>
              <a:t>[type answer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265500" y="19051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Power</a:t>
            </a:r>
            <a:endParaRPr/>
          </a:p>
          <a:p>
            <a:pPr indent="0" lvl="0" marL="0" rtl="0" algn="ctr">
              <a:spcBef>
                <a:spcPts val="0"/>
              </a:spcBef>
              <a:spcAft>
                <a:spcPts val="0"/>
              </a:spcAft>
              <a:buNone/>
            </a:pPr>
            <a:r>
              <a:rPr lang="en"/>
              <a:t>vs</a:t>
            </a:r>
            <a:endParaRPr/>
          </a:p>
          <a:p>
            <a:pPr indent="0" lvl="0" marL="0" rtl="0" algn="ctr">
              <a:spcBef>
                <a:spcPts val="0"/>
              </a:spcBef>
              <a:spcAft>
                <a:spcPts val="0"/>
              </a:spcAft>
              <a:buNone/>
            </a:pPr>
            <a:r>
              <a:rPr lang="en"/>
              <a:t>Authority</a:t>
            </a:r>
            <a:endParaRPr/>
          </a:p>
        </p:txBody>
      </p:sp>
      <p:sp>
        <p:nvSpPr>
          <p:cNvPr id="98" name="Google Shape;98;p19"/>
          <p:cNvSpPr txBox="1"/>
          <p:nvPr>
            <p:ph idx="1" type="subTitle"/>
          </p:nvPr>
        </p:nvSpPr>
        <p:spPr>
          <a:xfrm>
            <a:off x="265500" y="3358550"/>
            <a:ext cx="4045200" cy="75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is the difference?</a:t>
            </a:r>
            <a:endParaRPr/>
          </a:p>
        </p:txBody>
      </p:sp>
      <p:sp>
        <p:nvSpPr>
          <p:cNvPr id="99" name="Google Shape;99;p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A straightforward way of differing between power and authority is that power describes one’s </a:t>
            </a:r>
            <a:r>
              <a:rPr i="1" lang="en"/>
              <a:t>ability</a:t>
            </a:r>
            <a:r>
              <a:rPr lang="en"/>
              <a:t> to do something while authority describes one’s </a:t>
            </a:r>
            <a:r>
              <a:rPr i="1" lang="en"/>
              <a:t>permissibility</a:t>
            </a:r>
            <a:r>
              <a:rPr lang="en"/>
              <a:t> to undertake an action.  In other words, just because you </a:t>
            </a:r>
            <a:r>
              <a:rPr i="1" lang="en"/>
              <a:t>can </a:t>
            </a:r>
            <a:r>
              <a:rPr lang="en"/>
              <a:t>do something does not mean that you </a:t>
            </a:r>
            <a:r>
              <a:rPr i="1" lang="en"/>
              <a:t>should</a:t>
            </a:r>
            <a:r>
              <a:rPr lang="en"/>
              <a:t>. An abuse of power occurs when one’s actions exceed the authority they have been granted.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781425" y="634125"/>
            <a:ext cx="2808000" cy="1194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Power </a:t>
            </a:r>
            <a:r>
              <a:rPr lang="en"/>
              <a:t>and </a:t>
            </a:r>
            <a:r>
              <a:rPr b="1" lang="en"/>
              <a:t>Authority </a:t>
            </a:r>
            <a:r>
              <a:rPr lang="en"/>
              <a:t>in the </a:t>
            </a:r>
            <a:r>
              <a:rPr b="1" lang="en"/>
              <a:t>Constitution</a:t>
            </a:r>
            <a:endParaRPr b="1"/>
          </a:p>
        </p:txBody>
      </p:sp>
      <p:sp>
        <p:nvSpPr>
          <p:cNvPr id="105" name="Google Shape;105;p20"/>
          <p:cNvSpPr txBox="1"/>
          <p:nvPr>
            <p:ph idx="1" type="body"/>
          </p:nvPr>
        </p:nvSpPr>
        <p:spPr>
          <a:xfrm>
            <a:off x="311700" y="2066800"/>
            <a:ext cx="3868800" cy="2502300"/>
          </a:xfrm>
          <a:prstGeom prst="rect">
            <a:avLst/>
          </a:prstGeom>
        </p:spPr>
        <p:txBody>
          <a:bodyPr anchorCtr="0" anchor="ctr" bIns="91425" lIns="91425" spcFirstLastPara="1" rIns="91425" wrap="square" tIns="91425">
            <a:noAutofit/>
          </a:bodyPr>
          <a:lstStyle/>
          <a:p>
            <a:pPr indent="-314325" lvl="0" marL="457200" rtl="0" algn="l">
              <a:spcBef>
                <a:spcPts val="0"/>
              </a:spcBef>
              <a:spcAft>
                <a:spcPts val="0"/>
              </a:spcAft>
              <a:buSzPts val="1350"/>
              <a:buFont typeface="Arial"/>
              <a:buAutoNum type="arabicPeriod"/>
            </a:pPr>
            <a:r>
              <a:rPr lang="en" sz="1350">
                <a:latin typeface="Arial"/>
                <a:ea typeface="Arial"/>
                <a:cs typeface="Arial"/>
                <a:sym typeface="Arial"/>
              </a:rPr>
              <a:t>Read the Constitution (link is the image)</a:t>
            </a:r>
            <a:endParaRPr sz="1350">
              <a:latin typeface="Arial"/>
              <a:ea typeface="Arial"/>
              <a:cs typeface="Arial"/>
              <a:sym typeface="Arial"/>
            </a:endParaRPr>
          </a:p>
          <a:p>
            <a:pPr indent="-314325" lvl="0" marL="457200" rtl="0" algn="l">
              <a:spcBef>
                <a:spcPts val="0"/>
              </a:spcBef>
              <a:spcAft>
                <a:spcPts val="0"/>
              </a:spcAft>
              <a:buSzPts val="1350"/>
              <a:buFont typeface="Arial"/>
              <a:buAutoNum type="arabicPeriod"/>
            </a:pPr>
            <a:r>
              <a:rPr lang="en" sz="1350">
                <a:latin typeface="Arial"/>
                <a:ea typeface="Arial"/>
                <a:cs typeface="Arial"/>
                <a:sym typeface="Arial"/>
              </a:rPr>
              <a:t>On the following slides, create a graphic organizer identifying the powers and limitations of each branch of government.</a:t>
            </a:r>
            <a:endParaRPr sz="1350">
              <a:latin typeface="Arial"/>
              <a:ea typeface="Arial"/>
              <a:cs typeface="Arial"/>
              <a:sym typeface="Arial"/>
            </a:endParaRPr>
          </a:p>
          <a:p>
            <a:pPr indent="-314325" lvl="0" marL="457200" rtl="0" algn="l">
              <a:spcBef>
                <a:spcPts val="0"/>
              </a:spcBef>
              <a:spcAft>
                <a:spcPts val="0"/>
              </a:spcAft>
              <a:buSzPts val="1350"/>
              <a:buFont typeface="Arial"/>
              <a:buAutoNum type="arabicPeriod"/>
            </a:pPr>
            <a:r>
              <a:rPr lang="en" sz="1350">
                <a:latin typeface="Arial"/>
                <a:ea typeface="Arial"/>
                <a:cs typeface="Arial"/>
                <a:sym typeface="Arial"/>
              </a:rPr>
              <a:t>Identify where the power or limitation is located (i.e. Article I, Section I).</a:t>
            </a:r>
            <a:endParaRPr/>
          </a:p>
        </p:txBody>
      </p:sp>
      <p:pic>
        <p:nvPicPr>
          <p:cNvPr id="106" name="Google Shape;106;p20">
            <a:hlinkClick r:id="rId3"/>
          </p:cNvPr>
          <p:cNvPicPr preferRelativeResize="0"/>
          <p:nvPr/>
        </p:nvPicPr>
        <p:blipFill>
          <a:blip r:embed="rId4">
            <a:alphaModFix/>
          </a:blip>
          <a:stretch>
            <a:fillRect/>
          </a:stretch>
        </p:blipFill>
        <p:spPr>
          <a:xfrm>
            <a:off x="4572000" y="152400"/>
            <a:ext cx="3995928" cy="4838701"/>
          </a:xfrm>
          <a:prstGeom prst="rect">
            <a:avLst/>
          </a:prstGeom>
          <a:noFill/>
          <a:ln>
            <a:noFill/>
          </a:ln>
          <a:effectLst>
            <a:outerShdw blurRad="857250" rotWithShape="0" algn="bl" dir="21540000" dist="285750">
              <a:schemeClr val="accent2"/>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Article I - Legislative Branch</a:t>
            </a:r>
            <a:endParaRPr/>
          </a:p>
        </p:txBody>
      </p:sp>
      <p:sp>
        <p:nvSpPr>
          <p:cNvPr id="112" name="Google Shape;112;p21"/>
          <p:cNvSpPr txBox="1"/>
          <p:nvPr>
            <p:ph idx="1" type="body"/>
          </p:nvPr>
        </p:nvSpPr>
        <p:spPr>
          <a:xfrm>
            <a:off x="311700" y="140342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[type powers here in bulleted format]</a:t>
            </a:r>
            <a:endParaRPr/>
          </a:p>
        </p:txBody>
      </p:sp>
      <p:sp>
        <p:nvSpPr>
          <p:cNvPr id="113" name="Google Shape;113;p21"/>
          <p:cNvSpPr txBox="1"/>
          <p:nvPr>
            <p:ph idx="2" type="body"/>
          </p:nvPr>
        </p:nvSpPr>
        <p:spPr>
          <a:xfrm>
            <a:off x="4832400" y="140357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[cite the source here, in bulleted format]</a:t>
            </a:r>
            <a:endParaRPr/>
          </a:p>
        </p:txBody>
      </p:sp>
      <p:sp>
        <p:nvSpPr>
          <p:cNvPr id="114" name="Google Shape;114;p21"/>
          <p:cNvSpPr txBox="1"/>
          <p:nvPr/>
        </p:nvSpPr>
        <p:spPr>
          <a:xfrm>
            <a:off x="299575" y="1056875"/>
            <a:ext cx="3999900" cy="34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Powers of the Branch</a:t>
            </a:r>
            <a:endParaRPr>
              <a:latin typeface="Old Standard TT"/>
              <a:ea typeface="Old Standard TT"/>
              <a:cs typeface="Old Standard TT"/>
              <a:sym typeface="Old Standard TT"/>
            </a:endParaRPr>
          </a:p>
        </p:txBody>
      </p:sp>
      <p:sp>
        <p:nvSpPr>
          <p:cNvPr id="115" name="Google Shape;115;p21"/>
          <p:cNvSpPr txBox="1"/>
          <p:nvPr/>
        </p:nvSpPr>
        <p:spPr>
          <a:xfrm>
            <a:off x="4761975" y="1074625"/>
            <a:ext cx="4070400" cy="32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Source of Power (Article, Section)</a:t>
            </a:r>
            <a:endParaRPr>
              <a:latin typeface="Old Standard TT"/>
              <a:ea typeface="Old Standard TT"/>
              <a:cs typeface="Old Standard TT"/>
              <a:sym typeface="Old Standard T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Article II - Executive Branch</a:t>
            </a:r>
            <a:endParaRPr/>
          </a:p>
        </p:txBody>
      </p:sp>
      <p:sp>
        <p:nvSpPr>
          <p:cNvPr id="121" name="Google Shape;121;p22"/>
          <p:cNvSpPr txBox="1"/>
          <p:nvPr>
            <p:ph idx="1" type="body"/>
          </p:nvPr>
        </p:nvSpPr>
        <p:spPr>
          <a:xfrm>
            <a:off x="311700" y="140342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[type powers here in bulleted format]</a:t>
            </a:r>
            <a:endParaRPr/>
          </a:p>
        </p:txBody>
      </p:sp>
      <p:sp>
        <p:nvSpPr>
          <p:cNvPr id="122" name="Google Shape;122;p22"/>
          <p:cNvSpPr txBox="1"/>
          <p:nvPr>
            <p:ph idx="2" type="body"/>
          </p:nvPr>
        </p:nvSpPr>
        <p:spPr>
          <a:xfrm>
            <a:off x="4832400" y="140357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[cite the source here, in bulleted format]</a:t>
            </a:r>
            <a:endParaRPr/>
          </a:p>
        </p:txBody>
      </p:sp>
      <p:sp>
        <p:nvSpPr>
          <p:cNvPr id="123" name="Google Shape;123;p22"/>
          <p:cNvSpPr txBox="1"/>
          <p:nvPr/>
        </p:nvSpPr>
        <p:spPr>
          <a:xfrm>
            <a:off x="299575" y="1056875"/>
            <a:ext cx="3999900" cy="34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Powers of the Branch</a:t>
            </a:r>
            <a:endParaRPr>
              <a:latin typeface="Old Standard TT"/>
              <a:ea typeface="Old Standard TT"/>
              <a:cs typeface="Old Standard TT"/>
              <a:sym typeface="Old Standard TT"/>
            </a:endParaRPr>
          </a:p>
        </p:txBody>
      </p:sp>
      <p:sp>
        <p:nvSpPr>
          <p:cNvPr id="124" name="Google Shape;124;p22"/>
          <p:cNvSpPr txBox="1"/>
          <p:nvPr/>
        </p:nvSpPr>
        <p:spPr>
          <a:xfrm>
            <a:off x="4761975" y="1074625"/>
            <a:ext cx="4070400" cy="32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Source of Power (Article, Section)</a:t>
            </a:r>
            <a:endParaRPr>
              <a:latin typeface="Old Standard TT"/>
              <a:ea typeface="Old Standard TT"/>
              <a:cs typeface="Old Standard TT"/>
              <a:sym typeface="Old Standard T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Article III - Judicial Branch</a:t>
            </a:r>
            <a:endParaRPr/>
          </a:p>
        </p:txBody>
      </p:sp>
      <p:sp>
        <p:nvSpPr>
          <p:cNvPr id="130" name="Google Shape;130;p23"/>
          <p:cNvSpPr txBox="1"/>
          <p:nvPr>
            <p:ph idx="1" type="body"/>
          </p:nvPr>
        </p:nvSpPr>
        <p:spPr>
          <a:xfrm>
            <a:off x="311700" y="140342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[type powers here in bulleted format]</a:t>
            </a:r>
            <a:endParaRPr/>
          </a:p>
        </p:txBody>
      </p:sp>
      <p:sp>
        <p:nvSpPr>
          <p:cNvPr id="131" name="Google Shape;131;p23"/>
          <p:cNvSpPr txBox="1"/>
          <p:nvPr>
            <p:ph idx="2" type="body"/>
          </p:nvPr>
        </p:nvSpPr>
        <p:spPr>
          <a:xfrm>
            <a:off x="4832400" y="1403575"/>
            <a:ext cx="3999900" cy="3505200"/>
          </a:xfrm>
          <a:prstGeom prst="rect">
            <a:avLst/>
          </a:prstGeom>
          <a:solidFill>
            <a:srgbClr val="FFFFFF"/>
          </a:solidFill>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[cite the source here, in bulleted format]</a:t>
            </a:r>
            <a:endParaRPr/>
          </a:p>
        </p:txBody>
      </p:sp>
      <p:sp>
        <p:nvSpPr>
          <p:cNvPr id="132" name="Google Shape;132;p23"/>
          <p:cNvSpPr txBox="1"/>
          <p:nvPr/>
        </p:nvSpPr>
        <p:spPr>
          <a:xfrm>
            <a:off x="299575" y="1056875"/>
            <a:ext cx="3999900" cy="34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Powers of the Branch</a:t>
            </a:r>
            <a:endParaRPr>
              <a:latin typeface="Old Standard TT"/>
              <a:ea typeface="Old Standard TT"/>
              <a:cs typeface="Old Standard TT"/>
              <a:sym typeface="Old Standard TT"/>
            </a:endParaRPr>
          </a:p>
        </p:txBody>
      </p:sp>
      <p:sp>
        <p:nvSpPr>
          <p:cNvPr id="133" name="Google Shape;133;p23"/>
          <p:cNvSpPr txBox="1"/>
          <p:nvPr/>
        </p:nvSpPr>
        <p:spPr>
          <a:xfrm>
            <a:off x="4761975" y="1074625"/>
            <a:ext cx="4070400" cy="32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ld Standard TT"/>
                <a:ea typeface="Old Standard TT"/>
                <a:cs typeface="Old Standard TT"/>
                <a:sym typeface="Old Standard TT"/>
              </a:rPr>
              <a:t>Source of Power (Article, Section)</a:t>
            </a:r>
            <a:endParaRPr>
              <a:latin typeface="Old Standard TT"/>
              <a:ea typeface="Old Standard TT"/>
              <a:cs typeface="Old Standard TT"/>
              <a:sym typeface="Old Standard T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4"/>
          <p:cNvSpPr txBox="1"/>
          <p:nvPr>
            <p:ph type="title"/>
          </p:nvPr>
        </p:nvSpPr>
        <p:spPr>
          <a:xfrm>
            <a:off x="446250" y="305325"/>
            <a:ext cx="7797600" cy="75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Tying it all together...</a:t>
            </a:r>
            <a:endParaRPr/>
          </a:p>
        </p:txBody>
      </p:sp>
      <p:sp>
        <p:nvSpPr>
          <p:cNvPr id="139" name="Google Shape;139;p24"/>
          <p:cNvSpPr txBox="1"/>
          <p:nvPr/>
        </p:nvSpPr>
        <p:spPr>
          <a:xfrm>
            <a:off x="438450" y="1115600"/>
            <a:ext cx="8267100" cy="7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850">
                <a:solidFill>
                  <a:schemeClr val="accent1"/>
                </a:solidFill>
                <a:latin typeface="Old Standard TT"/>
                <a:ea typeface="Old Standard TT"/>
                <a:cs typeface="Old Standard TT"/>
                <a:sym typeface="Old Standard TT"/>
              </a:rPr>
              <a:t>How do the Founders’ complaints contained in the Declaration of Independence connect to the separation of powers in the US Constitution?</a:t>
            </a:r>
            <a:endParaRPr i="1" sz="1900">
              <a:solidFill>
                <a:schemeClr val="accent1"/>
              </a:solidFill>
              <a:latin typeface="Old Standard TT"/>
              <a:ea typeface="Old Standard TT"/>
              <a:cs typeface="Old Standard TT"/>
              <a:sym typeface="Old Standard TT"/>
            </a:endParaRPr>
          </a:p>
        </p:txBody>
      </p:sp>
      <p:sp>
        <p:nvSpPr>
          <p:cNvPr id="140" name="Google Shape;140;p24"/>
          <p:cNvSpPr txBox="1"/>
          <p:nvPr/>
        </p:nvSpPr>
        <p:spPr>
          <a:xfrm>
            <a:off x="469725" y="1925875"/>
            <a:ext cx="8384700" cy="29592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your answer here]</a:t>
            </a:r>
            <a:endParaRPr>
              <a:latin typeface="Old Standard TT"/>
              <a:ea typeface="Old Standard TT"/>
              <a:cs typeface="Old Standard TT"/>
              <a:sym typeface="Old Standard T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Debt Ceiling</a:t>
            </a:r>
            <a:endParaRPr/>
          </a:p>
        </p:txBody>
      </p:sp>
      <p:sp>
        <p:nvSpPr>
          <p:cNvPr id="146" name="Google Shape;146;p25"/>
          <p:cNvSpPr txBox="1"/>
          <p:nvPr/>
        </p:nvSpPr>
        <p:spPr>
          <a:xfrm>
            <a:off x="775050" y="3710825"/>
            <a:ext cx="7797300" cy="7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accent1"/>
                </a:solidFill>
                <a:latin typeface="Old Standard TT"/>
                <a:ea typeface="Old Standard TT"/>
                <a:cs typeface="Old Standard TT"/>
                <a:sym typeface="Old Standard TT"/>
              </a:rPr>
              <a:t>What is the debt ceiling and what are the consequences if the United States defaults?</a:t>
            </a:r>
            <a:endParaRPr sz="2100">
              <a:solidFill>
                <a:schemeClr val="accent1"/>
              </a:solidFill>
              <a:latin typeface="Old Standard TT"/>
              <a:ea typeface="Old Standard TT"/>
              <a:cs typeface="Old Standard TT"/>
              <a:sym typeface="Old Standard T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311700" y="555600"/>
            <a:ext cx="29529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Budget Process</a:t>
            </a:r>
            <a:endParaRPr/>
          </a:p>
        </p:txBody>
      </p:sp>
      <p:sp>
        <p:nvSpPr>
          <p:cNvPr id="152" name="Google Shape;152;p26"/>
          <p:cNvSpPr txBox="1"/>
          <p:nvPr>
            <p:ph idx="1" type="body"/>
          </p:nvPr>
        </p:nvSpPr>
        <p:spPr>
          <a:xfrm>
            <a:off x="311700" y="1389600"/>
            <a:ext cx="3070200" cy="317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Congress and the President determine spending?</a:t>
            </a:r>
            <a:endParaRPr/>
          </a:p>
          <a:p>
            <a:pPr indent="0" lvl="0" marL="0" rtl="0" algn="l">
              <a:spcBef>
                <a:spcPts val="1600"/>
              </a:spcBef>
              <a:spcAft>
                <a:spcPts val="0"/>
              </a:spcAft>
              <a:buNone/>
            </a:pPr>
            <a:r>
              <a:rPr lang="en"/>
              <a:t>Important: </a:t>
            </a:r>
            <a:endParaRPr/>
          </a:p>
          <a:p>
            <a:pPr indent="0" lvl="0" marL="0" rtl="0" algn="l">
              <a:spcBef>
                <a:spcPts val="1600"/>
              </a:spcBef>
              <a:spcAft>
                <a:spcPts val="1600"/>
              </a:spcAft>
              <a:buNone/>
            </a:pPr>
            <a:r>
              <a:rPr i="1" lang="en" sz="1450"/>
              <a:t>While Congress controls the purse, the President maintains significant discretion in deciding how allocated funds are spent.</a:t>
            </a:r>
            <a:endParaRPr i="1" sz="1300"/>
          </a:p>
        </p:txBody>
      </p:sp>
      <p:pic>
        <p:nvPicPr>
          <p:cNvPr descr="A brief explainer video from AAAS on how the U.S. federal budget is created." id="153" name="Google Shape;153;p26" title="U.S. Federal Budget Process 101">
            <a:hlinkClick r:id="rId3"/>
          </p:cNvPr>
          <p:cNvPicPr preferRelativeResize="0"/>
          <p:nvPr/>
        </p:nvPicPr>
        <p:blipFill>
          <a:blip r:embed="rId4">
            <a:alphaModFix/>
          </a:blip>
          <a:stretch>
            <a:fillRect/>
          </a:stretch>
        </p:blipFill>
        <p:spPr>
          <a:xfrm>
            <a:off x="4138900" y="857250"/>
            <a:ext cx="4572000" cy="3429000"/>
          </a:xfrm>
          <a:prstGeom prst="rect">
            <a:avLst/>
          </a:prstGeom>
          <a:noFill/>
          <a:ln>
            <a:noFill/>
          </a:ln>
          <a:effectLst>
            <a:outerShdw blurRad="857250" rotWithShape="0" algn="bl" dir="21540000" dist="285750">
              <a:srgbClr val="B7B7B7"/>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Understanding the Federal Budget Process</a:t>
            </a:r>
            <a:endParaRPr/>
          </a:p>
        </p:txBody>
      </p:sp>
      <p:sp>
        <p:nvSpPr>
          <p:cNvPr id="159" name="Google Shape;159;p27"/>
          <p:cNvSpPr txBox="1"/>
          <p:nvPr>
            <p:ph idx="1" type="body"/>
          </p:nvPr>
        </p:nvSpPr>
        <p:spPr>
          <a:xfrm>
            <a:off x="311700" y="1019275"/>
            <a:ext cx="8401800" cy="1143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Please visit this resource - </a:t>
            </a:r>
            <a:r>
              <a:rPr lang="en" u="sng">
                <a:solidFill>
                  <a:schemeClr val="hlink"/>
                </a:solidFill>
                <a:hlinkClick r:id="rId3"/>
              </a:rPr>
              <a:t>Federal Budget 101</a:t>
            </a:r>
            <a:r>
              <a:rPr lang="en"/>
              <a:t> - to educate yourself on how the federal budget process works.  There are five tabs to read through starting with “Federal Budget 101” and concluding with “Borrowing and the Federal Debt” (as seen below). Afterward, please answer the questions on the next slide.</a:t>
            </a:r>
            <a:endParaRPr/>
          </a:p>
        </p:txBody>
      </p:sp>
      <p:pic>
        <p:nvPicPr>
          <p:cNvPr id="160" name="Google Shape;160;p27">
            <a:hlinkClick r:id="rId4"/>
          </p:cNvPr>
          <p:cNvPicPr preferRelativeResize="0"/>
          <p:nvPr/>
        </p:nvPicPr>
        <p:blipFill>
          <a:blip r:embed="rId5">
            <a:alphaModFix/>
          </a:blip>
          <a:stretch>
            <a:fillRect/>
          </a:stretch>
        </p:blipFill>
        <p:spPr>
          <a:xfrm>
            <a:off x="1089527" y="2005950"/>
            <a:ext cx="6964926" cy="2943000"/>
          </a:xfrm>
          <a:prstGeom prst="rect">
            <a:avLst/>
          </a:prstGeom>
          <a:noFill/>
          <a:ln cap="flat" cmpd="sng" w="38100">
            <a:solidFill>
              <a:schemeClr val="dk2"/>
            </a:solidFill>
            <a:prstDash val="solid"/>
            <a:round/>
            <a:headEnd len="sm" w="sm" type="none"/>
            <a:tailEnd len="sm" w="sm" type="none"/>
          </a:ln>
        </p:spPr>
      </p:pic>
      <p:sp>
        <p:nvSpPr>
          <p:cNvPr id="161" name="Google Shape;161;p27"/>
          <p:cNvSpPr/>
          <p:nvPr/>
        </p:nvSpPr>
        <p:spPr>
          <a:xfrm>
            <a:off x="311700" y="2841875"/>
            <a:ext cx="1074000" cy="2349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7"/>
          <p:cNvSpPr/>
          <p:nvPr/>
        </p:nvSpPr>
        <p:spPr>
          <a:xfrm>
            <a:off x="311700" y="4145075"/>
            <a:ext cx="1202700" cy="2349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8"/>
          <p:cNvSpPr txBox="1"/>
          <p:nvPr>
            <p:ph type="title"/>
          </p:nvPr>
        </p:nvSpPr>
        <p:spPr>
          <a:xfrm>
            <a:off x="311700" y="257150"/>
            <a:ext cx="8520600" cy="613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650"/>
              <a:t>Should the federal government be allowed to spend more money than it collects? Why or why not? Would you change anything about the budget process and/or the spending, taxing and borrowing powers delegated to Congress and/or the President? Why or why not?</a:t>
            </a:r>
            <a:endParaRPr sz="3300"/>
          </a:p>
        </p:txBody>
      </p:sp>
      <p:sp>
        <p:nvSpPr>
          <p:cNvPr id="168" name="Google Shape;168;p28"/>
          <p:cNvSpPr txBox="1"/>
          <p:nvPr>
            <p:ph idx="1" type="body"/>
          </p:nvPr>
        </p:nvSpPr>
        <p:spPr>
          <a:xfrm>
            <a:off x="311700" y="1171600"/>
            <a:ext cx="8520600" cy="3397200"/>
          </a:xfrm>
          <a:prstGeom prst="rect">
            <a:avLst/>
          </a:prstGeom>
          <a:solidFill>
            <a:schemeClr val="lt1"/>
          </a:solidFill>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400"/>
              <a:t>[please enter your answers here]</a:t>
            </a:r>
            <a:endParaRPr sz="1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The Debt Ceiling</a:t>
            </a:r>
            <a:endParaRPr/>
          </a:p>
        </p:txBody>
      </p:sp>
      <p:sp>
        <p:nvSpPr>
          <p:cNvPr id="174" name="Google Shape;174;p2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Please take some time to review the resources on this page and then answer the questions on the following pages.</a:t>
            </a:r>
            <a:endParaRPr/>
          </a:p>
        </p:txBody>
      </p:sp>
      <p:sp>
        <p:nvSpPr>
          <p:cNvPr id="175" name="Google Shape;175;p29"/>
          <p:cNvSpPr txBox="1"/>
          <p:nvPr>
            <p:ph idx="2" type="body"/>
          </p:nvPr>
        </p:nvSpPr>
        <p:spPr>
          <a:xfrm>
            <a:off x="4832400" y="724200"/>
            <a:ext cx="41523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700" u="sng">
                <a:hlinkClick r:id="rId3"/>
              </a:rPr>
              <a:t>Absolutely everything you need to know</a:t>
            </a:r>
            <a:r>
              <a:rPr lang="en" sz="1700" u="sng">
                <a:hlinkClick r:id="rId4"/>
              </a:rPr>
              <a:t>…</a:t>
            </a:r>
            <a:endParaRPr sz="1700"/>
          </a:p>
          <a:p>
            <a:pPr indent="0" lvl="0" marL="0" rtl="0" algn="l">
              <a:spcBef>
                <a:spcPts val="1600"/>
              </a:spcBef>
              <a:spcAft>
                <a:spcPts val="0"/>
              </a:spcAft>
              <a:buNone/>
            </a:pPr>
            <a:r>
              <a:rPr lang="en" sz="1700" u="sng">
                <a:hlinkClick r:id="rId5"/>
              </a:rPr>
              <a:t>What is the debt ceiling?</a:t>
            </a:r>
            <a:endParaRPr sz="1700"/>
          </a:p>
          <a:p>
            <a:pPr indent="0" lvl="0" marL="0" rtl="0" algn="l">
              <a:spcBef>
                <a:spcPts val="1600"/>
              </a:spcBef>
              <a:spcAft>
                <a:spcPts val="0"/>
              </a:spcAft>
              <a:buNone/>
            </a:pPr>
            <a:r>
              <a:rPr lang="en" sz="1700" u="sng">
                <a:hlinkClick r:id="rId6"/>
              </a:rPr>
              <a:t>A Wall Street Journal video summary</a:t>
            </a:r>
            <a:endParaRPr sz="1700"/>
          </a:p>
          <a:p>
            <a:pPr indent="0" lvl="0" marL="0" rtl="0" algn="l">
              <a:spcBef>
                <a:spcPts val="1600"/>
              </a:spcBef>
              <a:spcAft>
                <a:spcPts val="1600"/>
              </a:spcAft>
              <a:buNone/>
            </a:pPr>
            <a:r>
              <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0"/>
          <p:cNvSpPr txBox="1"/>
          <p:nvPr>
            <p:ph type="title"/>
          </p:nvPr>
        </p:nvSpPr>
        <p:spPr>
          <a:xfrm>
            <a:off x="311700" y="445025"/>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50">
                <a:latin typeface="Arial"/>
                <a:ea typeface="Arial"/>
                <a:cs typeface="Arial"/>
                <a:sym typeface="Arial"/>
              </a:rPr>
              <a:t>What is the debt ceiling and why was it created?</a:t>
            </a:r>
            <a:endParaRPr b="1" sz="3300"/>
          </a:p>
        </p:txBody>
      </p:sp>
      <p:sp>
        <p:nvSpPr>
          <p:cNvPr id="181" name="Google Shape;181;p30"/>
          <p:cNvSpPr txBox="1"/>
          <p:nvPr>
            <p:ph idx="1" type="body"/>
          </p:nvPr>
        </p:nvSpPr>
        <p:spPr>
          <a:xfrm>
            <a:off x="311700" y="1171600"/>
            <a:ext cx="8520600" cy="115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3000"/>
          </a:p>
          <a:p>
            <a:pPr indent="0" lvl="0" marL="0" rtl="0" algn="l">
              <a:spcBef>
                <a:spcPts val="0"/>
              </a:spcBef>
              <a:spcAft>
                <a:spcPts val="1600"/>
              </a:spcAft>
              <a:buNone/>
            </a:pPr>
            <a:r>
              <a:t/>
            </a:r>
            <a:endParaRPr/>
          </a:p>
        </p:txBody>
      </p:sp>
      <p:sp>
        <p:nvSpPr>
          <p:cNvPr id="182" name="Google Shape;182;p30"/>
          <p:cNvSpPr txBox="1"/>
          <p:nvPr>
            <p:ph type="title"/>
          </p:nvPr>
        </p:nvSpPr>
        <p:spPr>
          <a:xfrm>
            <a:off x="311700" y="1948000"/>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50">
                <a:latin typeface="Arial"/>
                <a:ea typeface="Arial"/>
                <a:cs typeface="Arial"/>
                <a:sym typeface="Arial"/>
              </a:rPr>
              <a:t>Why has it become more of a national issue in the last few years?</a:t>
            </a:r>
            <a:endParaRPr b="1" sz="3600"/>
          </a:p>
        </p:txBody>
      </p:sp>
      <p:sp>
        <p:nvSpPr>
          <p:cNvPr id="183" name="Google Shape;183;p30"/>
          <p:cNvSpPr txBox="1"/>
          <p:nvPr>
            <p:ph type="title"/>
          </p:nvPr>
        </p:nvSpPr>
        <p:spPr>
          <a:xfrm>
            <a:off x="311700" y="3491975"/>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50">
                <a:latin typeface="Arial"/>
                <a:ea typeface="Arial"/>
                <a:cs typeface="Arial"/>
                <a:sym typeface="Arial"/>
              </a:rPr>
              <a:t>How does the debt ceiling connect to the Constitution?</a:t>
            </a:r>
            <a:endParaRPr b="1" sz="3600"/>
          </a:p>
        </p:txBody>
      </p:sp>
      <p:sp>
        <p:nvSpPr>
          <p:cNvPr id="184" name="Google Shape;184;p30"/>
          <p:cNvSpPr txBox="1"/>
          <p:nvPr/>
        </p:nvSpPr>
        <p:spPr>
          <a:xfrm>
            <a:off x="370050" y="845500"/>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
        <p:nvSpPr>
          <p:cNvPr id="185" name="Google Shape;185;p30"/>
          <p:cNvSpPr txBox="1"/>
          <p:nvPr/>
        </p:nvSpPr>
        <p:spPr>
          <a:xfrm>
            <a:off x="379050" y="2395388"/>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
        <p:nvSpPr>
          <p:cNvPr id="186" name="Google Shape;186;p30"/>
          <p:cNvSpPr txBox="1"/>
          <p:nvPr/>
        </p:nvSpPr>
        <p:spPr>
          <a:xfrm>
            <a:off x="379050" y="3869075"/>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1"/>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Defaulting on the debt</a:t>
            </a:r>
            <a:endParaRPr/>
          </a:p>
        </p:txBody>
      </p:sp>
      <p:sp>
        <p:nvSpPr>
          <p:cNvPr id="192" name="Google Shape;192;p31"/>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Please take some time to review the resources on this page and then answer the questions on the following pages.</a:t>
            </a:r>
            <a:endParaRPr/>
          </a:p>
        </p:txBody>
      </p:sp>
      <p:sp>
        <p:nvSpPr>
          <p:cNvPr id="193" name="Google Shape;193;p31"/>
          <p:cNvSpPr txBox="1"/>
          <p:nvPr>
            <p:ph idx="2" type="body"/>
          </p:nvPr>
        </p:nvSpPr>
        <p:spPr>
          <a:xfrm>
            <a:off x="4731300" y="724200"/>
            <a:ext cx="44127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hlinkClick r:id="rId3"/>
              </a:rPr>
              <a:t>What happens when a country goes bust?</a:t>
            </a:r>
            <a:endParaRPr/>
          </a:p>
          <a:p>
            <a:pPr indent="0" lvl="0" marL="0" rtl="0" algn="l">
              <a:spcBef>
                <a:spcPts val="1600"/>
              </a:spcBef>
              <a:spcAft>
                <a:spcPts val="0"/>
              </a:spcAft>
              <a:buNone/>
            </a:pPr>
            <a:r>
              <a:rPr lang="en" u="sng">
                <a:hlinkClick r:id="rId4"/>
              </a:rPr>
              <a:t>Nightmare Scenario</a:t>
            </a:r>
            <a:endParaRPr/>
          </a:p>
          <a:p>
            <a:pPr indent="0" lvl="0" marL="0" rtl="0" algn="l">
              <a:spcBef>
                <a:spcPts val="1600"/>
              </a:spcBef>
              <a:spcAft>
                <a:spcPts val="1600"/>
              </a:spcAft>
              <a:buNone/>
            </a:pPr>
            <a:r>
              <a:rPr lang="en" u="sng">
                <a:hlinkClick r:id="rId5"/>
              </a:rPr>
              <a:t>What happens in a US debt default?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2"/>
          <p:cNvSpPr txBox="1"/>
          <p:nvPr>
            <p:ph type="title"/>
          </p:nvPr>
        </p:nvSpPr>
        <p:spPr>
          <a:xfrm>
            <a:off x="311700" y="445025"/>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50">
                <a:latin typeface="Arial"/>
                <a:ea typeface="Arial"/>
                <a:cs typeface="Arial"/>
                <a:sym typeface="Arial"/>
              </a:rPr>
              <a:t>What does it mean to default?</a:t>
            </a:r>
            <a:endParaRPr b="1" sz="3600"/>
          </a:p>
        </p:txBody>
      </p:sp>
      <p:sp>
        <p:nvSpPr>
          <p:cNvPr id="199" name="Google Shape;199;p32"/>
          <p:cNvSpPr txBox="1"/>
          <p:nvPr>
            <p:ph idx="1" type="body"/>
          </p:nvPr>
        </p:nvSpPr>
        <p:spPr>
          <a:xfrm>
            <a:off x="311700" y="1171600"/>
            <a:ext cx="8520600" cy="115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3000"/>
          </a:p>
          <a:p>
            <a:pPr indent="0" lvl="0" marL="0" rtl="0" algn="l">
              <a:spcBef>
                <a:spcPts val="0"/>
              </a:spcBef>
              <a:spcAft>
                <a:spcPts val="1600"/>
              </a:spcAft>
              <a:buNone/>
            </a:pPr>
            <a:r>
              <a:t/>
            </a:r>
            <a:endParaRPr/>
          </a:p>
        </p:txBody>
      </p:sp>
      <p:sp>
        <p:nvSpPr>
          <p:cNvPr id="200" name="Google Shape;200;p32"/>
          <p:cNvSpPr txBox="1"/>
          <p:nvPr>
            <p:ph type="title"/>
          </p:nvPr>
        </p:nvSpPr>
        <p:spPr>
          <a:xfrm>
            <a:off x="311700" y="1948000"/>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50">
                <a:latin typeface="Arial"/>
                <a:ea typeface="Arial"/>
                <a:cs typeface="Arial"/>
                <a:sym typeface="Arial"/>
              </a:rPr>
              <a:t>How does the government default on its debt?</a:t>
            </a:r>
            <a:endParaRPr b="1" sz="3900"/>
          </a:p>
        </p:txBody>
      </p:sp>
      <p:sp>
        <p:nvSpPr>
          <p:cNvPr id="201" name="Google Shape;201;p32"/>
          <p:cNvSpPr txBox="1"/>
          <p:nvPr>
            <p:ph type="title"/>
          </p:nvPr>
        </p:nvSpPr>
        <p:spPr>
          <a:xfrm>
            <a:off x="311700" y="3491975"/>
            <a:ext cx="8143500" cy="3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50">
                <a:latin typeface="Arial"/>
                <a:ea typeface="Arial"/>
                <a:cs typeface="Arial"/>
                <a:sym typeface="Arial"/>
              </a:rPr>
              <a:t>What are the short term consequences of defaulting?</a:t>
            </a:r>
            <a:endParaRPr b="1" sz="3900"/>
          </a:p>
        </p:txBody>
      </p:sp>
      <p:sp>
        <p:nvSpPr>
          <p:cNvPr id="202" name="Google Shape;202;p32"/>
          <p:cNvSpPr txBox="1"/>
          <p:nvPr/>
        </p:nvSpPr>
        <p:spPr>
          <a:xfrm>
            <a:off x="370050" y="845500"/>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chemeClr val="dk1"/>
                </a:solidFill>
              </a:rPr>
              <a:t>[enter your answer here]</a:t>
            </a:r>
            <a:endParaRPr>
              <a:latin typeface="Old Standard TT"/>
              <a:ea typeface="Old Standard TT"/>
              <a:cs typeface="Old Standard TT"/>
              <a:sym typeface="Old Standard TT"/>
            </a:endParaRPr>
          </a:p>
        </p:txBody>
      </p:sp>
      <p:sp>
        <p:nvSpPr>
          <p:cNvPr id="203" name="Google Shape;203;p32"/>
          <p:cNvSpPr txBox="1"/>
          <p:nvPr/>
        </p:nvSpPr>
        <p:spPr>
          <a:xfrm>
            <a:off x="379050" y="2395388"/>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
        <p:nvSpPr>
          <p:cNvPr id="204" name="Google Shape;204;p32"/>
          <p:cNvSpPr txBox="1"/>
          <p:nvPr/>
        </p:nvSpPr>
        <p:spPr>
          <a:xfrm>
            <a:off x="379050" y="3869075"/>
            <a:ext cx="8008800" cy="11025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ph type="title"/>
          </p:nvPr>
        </p:nvSpPr>
        <p:spPr>
          <a:xfrm>
            <a:off x="211375" y="445025"/>
            <a:ext cx="8620800" cy="91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50">
                <a:latin typeface="Arial"/>
                <a:ea typeface="Arial"/>
                <a:cs typeface="Arial"/>
                <a:sym typeface="Arial"/>
              </a:rPr>
              <a:t>Should the government be allowed to default on its debt, or should the government be forced to continue borrowing if possible to pay for debts it has already incurred? Explain your response.</a:t>
            </a:r>
            <a:endParaRPr b="1" sz="1700"/>
          </a:p>
          <a:p>
            <a:pPr indent="0" lvl="0" marL="0" rtl="0" algn="l">
              <a:spcBef>
                <a:spcPts val="0"/>
              </a:spcBef>
              <a:spcAft>
                <a:spcPts val="0"/>
              </a:spcAft>
              <a:buNone/>
            </a:pPr>
            <a:r>
              <a:t/>
            </a:r>
            <a:endParaRPr b="1" sz="1650">
              <a:latin typeface="Arial"/>
              <a:ea typeface="Arial"/>
              <a:cs typeface="Arial"/>
              <a:sym typeface="Arial"/>
            </a:endParaRPr>
          </a:p>
        </p:txBody>
      </p:sp>
      <p:sp>
        <p:nvSpPr>
          <p:cNvPr id="210" name="Google Shape;210;p33"/>
          <p:cNvSpPr txBox="1"/>
          <p:nvPr>
            <p:ph idx="1" type="body"/>
          </p:nvPr>
        </p:nvSpPr>
        <p:spPr>
          <a:xfrm>
            <a:off x="311700" y="1171600"/>
            <a:ext cx="8520600" cy="115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3000"/>
          </a:p>
          <a:p>
            <a:pPr indent="0" lvl="0" marL="0" rtl="0" algn="l">
              <a:spcBef>
                <a:spcPts val="0"/>
              </a:spcBef>
              <a:spcAft>
                <a:spcPts val="1600"/>
              </a:spcAft>
              <a:buNone/>
            </a:pPr>
            <a:r>
              <a:t/>
            </a:r>
            <a:endParaRPr/>
          </a:p>
        </p:txBody>
      </p:sp>
      <p:sp>
        <p:nvSpPr>
          <p:cNvPr id="211" name="Google Shape;211;p33"/>
          <p:cNvSpPr txBox="1"/>
          <p:nvPr/>
        </p:nvSpPr>
        <p:spPr>
          <a:xfrm>
            <a:off x="379050" y="1479621"/>
            <a:ext cx="8008800" cy="27480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[enter your answer here]</a:t>
            </a:r>
            <a:endParaRPr>
              <a:latin typeface="Old Standard TT"/>
              <a:ea typeface="Old Standard TT"/>
              <a:cs typeface="Old Standard TT"/>
              <a:sym typeface="Old Standard T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512700" y="41365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Constitutionality</a:t>
            </a:r>
            <a:endParaRPr/>
          </a:p>
        </p:txBody>
      </p:sp>
      <p:sp>
        <p:nvSpPr>
          <p:cNvPr id="217" name="Google Shape;217;p34"/>
          <p:cNvSpPr txBox="1"/>
          <p:nvPr/>
        </p:nvSpPr>
        <p:spPr>
          <a:xfrm>
            <a:off x="728075" y="1972850"/>
            <a:ext cx="7586100" cy="1522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150">
                <a:solidFill>
                  <a:schemeClr val="dk1"/>
                </a:solidFill>
                <a:latin typeface="Old Standard TT"/>
                <a:ea typeface="Old Standard TT"/>
                <a:cs typeface="Old Standard TT"/>
                <a:sym typeface="Old Standard TT"/>
              </a:rPr>
              <a:t>Does the President have the constitutional authority under Section 4 of the Fourteenth Amendment to continue borrowing money in excess of the debt ceiling in order to avoid default?</a:t>
            </a:r>
            <a:endParaRPr sz="2200">
              <a:solidFill>
                <a:schemeClr val="dk1"/>
              </a:solidFill>
              <a:latin typeface="Old Standard TT"/>
              <a:ea typeface="Old Standard TT"/>
              <a:cs typeface="Old Standard TT"/>
              <a:sym typeface="Old Standard T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5"/>
          <p:cNvSpPr txBox="1"/>
          <p:nvPr>
            <p:ph type="title"/>
          </p:nvPr>
        </p:nvSpPr>
        <p:spPr>
          <a:xfrm>
            <a:off x="265500" y="352300"/>
            <a:ext cx="4045200" cy="204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check the 14th Amendment</a:t>
            </a:r>
            <a:endParaRPr/>
          </a:p>
        </p:txBody>
      </p:sp>
      <p:sp>
        <p:nvSpPr>
          <p:cNvPr id="223" name="Google Shape;223;p35"/>
          <p:cNvSpPr txBox="1"/>
          <p:nvPr>
            <p:ph idx="1" type="subTitle"/>
          </p:nvPr>
        </p:nvSpPr>
        <p:spPr>
          <a:xfrm>
            <a:off x="265500" y="2513025"/>
            <a:ext cx="4045200" cy="16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Paying close attention to section 4, please read this amendment to the Constitution.</a:t>
            </a:r>
            <a:endParaRPr/>
          </a:p>
          <a:p>
            <a:pPr indent="0" lvl="0" marL="0" rtl="0" algn="ctr">
              <a:spcBef>
                <a:spcPts val="0"/>
              </a:spcBef>
              <a:spcAft>
                <a:spcPts val="0"/>
              </a:spcAft>
              <a:buNone/>
            </a:pPr>
            <a:r>
              <a:rPr lang="en"/>
              <a:t>Think about this question:</a:t>
            </a:r>
            <a:endParaRPr/>
          </a:p>
          <a:p>
            <a:pPr indent="0" lvl="0" marL="0" rtl="0" algn="ctr">
              <a:spcBef>
                <a:spcPts val="0"/>
              </a:spcBef>
              <a:spcAft>
                <a:spcPts val="0"/>
              </a:spcAft>
              <a:buNone/>
            </a:pPr>
            <a:r>
              <a:rPr i="1" lang="en"/>
              <a:t>Does the 14th Amendment force the US government to pay all its debts?</a:t>
            </a:r>
            <a:endParaRPr i="1"/>
          </a:p>
        </p:txBody>
      </p:sp>
      <p:sp>
        <p:nvSpPr>
          <p:cNvPr id="224" name="Google Shape;224;p3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u="sng">
                <a:hlinkClick r:id="rId3"/>
              </a:rPr>
              <a:t>14th Amendment to the Constitution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history lesson.</a:t>
            </a:r>
            <a:endParaRPr/>
          </a:p>
        </p:txBody>
      </p:sp>
      <p:sp>
        <p:nvSpPr>
          <p:cNvPr id="230" name="Google Shape;230;p36"/>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After you read this post, please answer the question on the following slide.</a:t>
            </a:r>
            <a:endParaRPr/>
          </a:p>
        </p:txBody>
      </p:sp>
      <p:sp>
        <p:nvSpPr>
          <p:cNvPr id="231" name="Google Shape;231;p3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u="sng">
                <a:hlinkClick r:id="rId3"/>
              </a:rPr>
              <a:t>The legislative history of section 4</a:t>
            </a:r>
            <a:r>
              <a:rPr lang="en"/>
              <a:t> -</a:t>
            </a:r>
            <a:r>
              <a:rPr lang="en"/>
              <a:t> Jack Balkin, Professor of Law, Yale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7"/>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After reviewing the 14th Amendment and Professor Balkin’s essay how do you answer the question </a:t>
            </a:r>
            <a:r>
              <a:rPr i="1" lang="en" sz="2400"/>
              <a:t>“Does the 14th Amendment force the US government to pay all of its debts?”</a:t>
            </a:r>
            <a:endParaRPr i="1" sz="2400"/>
          </a:p>
        </p:txBody>
      </p:sp>
      <p:sp>
        <p:nvSpPr>
          <p:cNvPr id="237" name="Google Shape;237;p37"/>
          <p:cNvSpPr txBox="1"/>
          <p:nvPr>
            <p:ph idx="1" type="body"/>
          </p:nvPr>
        </p:nvSpPr>
        <p:spPr>
          <a:xfrm>
            <a:off x="311700" y="1691025"/>
            <a:ext cx="8520600" cy="28779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1500"/>
              <a:t>  [type your answer here]</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8"/>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case study.</a:t>
            </a:r>
            <a:endParaRPr/>
          </a:p>
        </p:txBody>
      </p:sp>
      <p:sp>
        <p:nvSpPr>
          <p:cNvPr id="243" name="Google Shape;243;p38"/>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Perry v United States</a:t>
            </a:r>
            <a:endParaRPr/>
          </a:p>
          <a:p>
            <a:pPr indent="0" lvl="0" marL="0" rtl="0" algn="ctr">
              <a:spcBef>
                <a:spcPts val="0"/>
              </a:spcBef>
              <a:spcAft>
                <a:spcPts val="0"/>
              </a:spcAft>
              <a:buNone/>
            </a:pPr>
            <a:r>
              <a:rPr lang="en"/>
              <a:t>After studying the SCOTUS case and decision, please answer the two questions on the next slide.</a:t>
            </a:r>
            <a:endParaRPr/>
          </a:p>
        </p:txBody>
      </p:sp>
      <p:sp>
        <p:nvSpPr>
          <p:cNvPr id="244" name="Google Shape;244;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hlinkClick r:id="rId3"/>
              </a:rPr>
              <a:t>Perry v United States</a:t>
            </a:r>
            <a:endParaRPr/>
          </a:p>
          <a:p>
            <a:pPr indent="0" lvl="0" marL="0" rtl="0" algn="l">
              <a:spcBef>
                <a:spcPts val="1600"/>
              </a:spcBef>
              <a:spcAft>
                <a:spcPts val="1600"/>
              </a:spcAft>
              <a:buNone/>
            </a:pPr>
            <a:r>
              <a:rPr lang="en" u="sng">
                <a:hlinkClick r:id="rId4"/>
              </a:rPr>
              <a:t>Oyez.org summary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850"/>
              <a:t>Would Congress violate the Constitution by refusing to raise the debt ceiling and allowing the US to default on its debt?</a:t>
            </a:r>
            <a:endParaRPr b="1" sz="3500"/>
          </a:p>
        </p:txBody>
      </p:sp>
      <p:sp>
        <p:nvSpPr>
          <p:cNvPr id="250" name="Google Shape;250;p39"/>
          <p:cNvSpPr txBox="1"/>
          <p:nvPr>
            <p:ph idx="1" type="body"/>
          </p:nvPr>
        </p:nvSpPr>
        <p:spPr>
          <a:xfrm>
            <a:off x="311700" y="1171600"/>
            <a:ext cx="8520600" cy="12669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your answer here]</a:t>
            </a:r>
            <a:endParaRPr/>
          </a:p>
        </p:txBody>
      </p:sp>
      <p:sp>
        <p:nvSpPr>
          <p:cNvPr id="251" name="Google Shape;251;p39"/>
          <p:cNvSpPr txBox="1"/>
          <p:nvPr/>
        </p:nvSpPr>
        <p:spPr>
          <a:xfrm>
            <a:off x="311700" y="2438475"/>
            <a:ext cx="8079300" cy="9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850">
                <a:solidFill>
                  <a:schemeClr val="dk1"/>
                </a:solidFill>
                <a:latin typeface="Old Standard TT"/>
                <a:ea typeface="Old Standard TT"/>
                <a:cs typeface="Old Standard TT"/>
                <a:sym typeface="Old Standard TT"/>
              </a:rPr>
              <a:t>If that happens, can the President step in and continue to borrow money in order to uphold Section 4 of the Fourteenth Amendment, or would this action violate the Constitutional principle of separation of powers?</a:t>
            </a:r>
            <a:endParaRPr b="1" sz="1900">
              <a:latin typeface="Old Standard TT"/>
              <a:ea typeface="Old Standard TT"/>
              <a:cs typeface="Old Standard TT"/>
              <a:sym typeface="Old Standard TT"/>
            </a:endParaRPr>
          </a:p>
        </p:txBody>
      </p:sp>
      <p:sp>
        <p:nvSpPr>
          <p:cNvPr id="252" name="Google Shape;252;p39"/>
          <p:cNvSpPr txBox="1"/>
          <p:nvPr>
            <p:ph idx="1" type="body"/>
          </p:nvPr>
        </p:nvSpPr>
        <p:spPr>
          <a:xfrm>
            <a:off x="311700" y="3555200"/>
            <a:ext cx="8520600" cy="1266900"/>
          </a:xfrm>
          <a:prstGeom prst="rect">
            <a:avLst/>
          </a:prstGeom>
          <a:solidFill>
            <a:schemeClr val="lt1"/>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your answer here]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0"/>
          <p:cNvSpPr txBox="1"/>
          <p:nvPr/>
        </p:nvSpPr>
        <p:spPr>
          <a:xfrm>
            <a:off x="799900" y="1635900"/>
            <a:ext cx="3342000" cy="18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On the following slides, please complete the Frayer models to help with your understanding of the definitions of necessary and Constitutional.</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a:p>
            <a:pPr indent="0" lvl="0" marL="0" rtl="0" algn="l">
              <a:spcBef>
                <a:spcPts val="0"/>
              </a:spcBef>
              <a:spcAft>
                <a:spcPts val="0"/>
              </a:spcAft>
              <a:buNone/>
            </a:pPr>
            <a:r>
              <a:rPr lang="en">
                <a:solidFill>
                  <a:srgbClr val="FFFFFF"/>
                </a:solidFill>
                <a:latin typeface="Lato"/>
                <a:ea typeface="Lato"/>
                <a:cs typeface="Lato"/>
                <a:sym typeface="Lato"/>
              </a:rPr>
              <a:t>To the right is a short video that explains how to create a Frayer model if you are unsure how to do so.</a:t>
            </a:r>
            <a:endParaRPr>
              <a:solidFill>
                <a:srgbClr val="FFFFFF"/>
              </a:solidFill>
              <a:latin typeface="Lato"/>
              <a:ea typeface="Lato"/>
              <a:cs typeface="Lato"/>
              <a:sym typeface="Lato"/>
            </a:endParaRPr>
          </a:p>
        </p:txBody>
      </p:sp>
      <p:pic>
        <p:nvPicPr>
          <p:cNvPr descr="In this video, we'll take a look at how the Frayer Model can be used as a center activity for students." id="258" name="Google Shape;258;p40" title="Center Activity -- The Frayer Model Explained">
            <a:hlinkClick r:id="rId3"/>
          </p:cNvPr>
          <p:cNvPicPr preferRelativeResize="0"/>
          <p:nvPr/>
        </p:nvPicPr>
        <p:blipFill>
          <a:blip r:embed="rId4">
            <a:alphaModFix/>
          </a:blip>
          <a:stretch>
            <a:fillRect/>
          </a:stretch>
        </p:blipFill>
        <p:spPr>
          <a:xfrm>
            <a:off x="4416925" y="1143000"/>
            <a:ext cx="4572000" cy="3429000"/>
          </a:xfrm>
          <a:prstGeom prst="rect">
            <a:avLst/>
          </a:prstGeom>
          <a:noFill/>
          <a:ln>
            <a:noFill/>
          </a:ln>
          <a:effectLst>
            <a:outerShdw blurRad="1400175" rotWithShape="0" algn="bl" dir="10080000" dist="161925">
              <a:srgbClr val="D9D9D9">
                <a:alpha val="68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1"/>
          <p:cNvSpPr/>
          <p:nvPr/>
        </p:nvSpPr>
        <p:spPr>
          <a:xfrm>
            <a:off x="46975" y="117425"/>
            <a:ext cx="8995200" cy="4932300"/>
          </a:xfrm>
          <a:prstGeom prst="roundRect">
            <a:avLst>
              <a:gd fmla="val 16667" name="adj"/>
            </a:avLst>
          </a:prstGeom>
          <a:solidFill>
            <a:schemeClr val="lt2"/>
          </a:solidFill>
          <a:ln cap="flat" cmpd="sng" w="762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4" name="Google Shape;264;p41"/>
          <p:cNvCxnSpPr>
            <a:stCxn id="263" idx="1"/>
            <a:endCxn id="263" idx="3"/>
          </p:cNvCxnSpPr>
          <p:nvPr/>
        </p:nvCxnSpPr>
        <p:spPr>
          <a:xfrm>
            <a:off x="46975" y="2583575"/>
            <a:ext cx="8995200" cy="0"/>
          </a:xfrm>
          <a:prstGeom prst="straightConnector1">
            <a:avLst/>
          </a:prstGeom>
          <a:noFill/>
          <a:ln cap="flat" cmpd="sng" w="114300">
            <a:solidFill>
              <a:schemeClr val="dk1"/>
            </a:solidFill>
            <a:prstDash val="solid"/>
            <a:round/>
            <a:headEnd len="med" w="med" type="none"/>
            <a:tailEnd len="med" w="med" type="none"/>
          </a:ln>
        </p:spPr>
      </p:cxnSp>
      <p:cxnSp>
        <p:nvCxnSpPr>
          <p:cNvPr id="265" name="Google Shape;265;p41"/>
          <p:cNvCxnSpPr>
            <a:stCxn id="263" idx="0"/>
            <a:endCxn id="263" idx="2"/>
          </p:cNvCxnSpPr>
          <p:nvPr/>
        </p:nvCxnSpPr>
        <p:spPr>
          <a:xfrm>
            <a:off x="4544575" y="117425"/>
            <a:ext cx="0" cy="4932300"/>
          </a:xfrm>
          <a:prstGeom prst="straightConnector1">
            <a:avLst/>
          </a:prstGeom>
          <a:noFill/>
          <a:ln cap="flat" cmpd="sng" w="114300">
            <a:solidFill>
              <a:schemeClr val="dk1"/>
            </a:solidFill>
            <a:prstDash val="solid"/>
            <a:round/>
            <a:headEnd len="med" w="med" type="none"/>
            <a:tailEnd len="med" w="med" type="none"/>
          </a:ln>
        </p:spPr>
      </p:cxnSp>
      <p:sp>
        <p:nvSpPr>
          <p:cNvPr id="266" name="Google Shape;266;p41"/>
          <p:cNvSpPr/>
          <p:nvPr/>
        </p:nvSpPr>
        <p:spPr>
          <a:xfrm>
            <a:off x="3526825" y="2102025"/>
            <a:ext cx="2184300" cy="986400"/>
          </a:xfrm>
          <a:prstGeom prst="roundRect">
            <a:avLst>
              <a:gd fmla="val 16667" name="adj"/>
            </a:avLst>
          </a:prstGeom>
          <a:solidFill>
            <a:srgbClr val="FFFFFF"/>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1"/>
          <p:cNvSpPr txBox="1"/>
          <p:nvPr/>
        </p:nvSpPr>
        <p:spPr>
          <a:xfrm>
            <a:off x="3663875" y="2207700"/>
            <a:ext cx="1926000" cy="7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Old Standard TT"/>
                <a:ea typeface="Old Standard TT"/>
                <a:cs typeface="Old Standard TT"/>
                <a:sym typeface="Old Standard TT"/>
              </a:rPr>
              <a:t>Necessary</a:t>
            </a:r>
            <a:endParaRPr sz="2400">
              <a:solidFill>
                <a:schemeClr val="accent5"/>
              </a:solidFill>
              <a:latin typeface="Old Standard TT"/>
              <a:ea typeface="Old Standard TT"/>
              <a:cs typeface="Old Standard TT"/>
              <a:sym typeface="Old Standard TT"/>
            </a:endParaRPr>
          </a:p>
        </p:txBody>
      </p:sp>
      <p:sp>
        <p:nvSpPr>
          <p:cNvPr id="268" name="Google Shape;268;p41"/>
          <p:cNvSpPr txBox="1"/>
          <p:nvPr/>
        </p:nvSpPr>
        <p:spPr>
          <a:xfrm>
            <a:off x="2419100" y="21020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Old Standard TT"/>
                <a:ea typeface="Old Standard TT"/>
                <a:cs typeface="Old Standard TT"/>
                <a:sym typeface="Old Standard TT"/>
              </a:rPr>
              <a:t>Definition</a:t>
            </a:r>
            <a:endParaRPr>
              <a:latin typeface="Old Standard TT"/>
              <a:ea typeface="Old Standard TT"/>
              <a:cs typeface="Old Standard TT"/>
              <a:sym typeface="Old Standard TT"/>
            </a:endParaRPr>
          </a:p>
        </p:txBody>
      </p:sp>
      <p:sp>
        <p:nvSpPr>
          <p:cNvPr id="269" name="Google Shape;269;p41"/>
          <p:cNvSpPr txBox="1"/>
          <p:nvPr/>
        </p:nvSpPr>
        <p:spPr>
          <a:xfrm>
            <a:off x="5806325" y="21020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Characteristics</a:t>
            </a:r>
            <a:endParaRPr>
              <a:latin typeface="Old Standard TT"/>
              <a:ea typeface="Old Standard TT"/>
              <a:cs typeface="Old Standard TT"/>
              <a:sym typeface="Old Standard TT"/>
            </a:endParaRPr>
          </a:p>
        </p:txBody>
      </p:sp>
      <p:sp>
        <p:nvSpPr>
          <p:cNvPr id="270" name="Google Shape;270;p41"/>
          <p:cNvSpPr txBox="1"/>
          <p:nvPr/>
        </p:nvSpPr>
        <p:spPr>
          <a:xfrm>
            <a:off x="2419025" y="26354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Old Standard TT"/>
                <a:ea typeface="Old Standard TT"/>
                <a:cs typeface="Old Standard TT"/>
                <a:sym typeface="Old Standard TT"/>
              </a:rPr>
              <a:t>Examples</a:t>
            </a:r>
            <a:endParaRPr>
              <a:latin typeface="Old Standard TT"/>
              <a:ea typeface="Old Standard TT"/>
              <a:cs typeface="Old Standard TT"/>
              <a:sym typeface="Old Standard TT"/>
            </a:endParaRPr>
          </a:p>
        </p:txBody>
      </p:sp>
      <p:sp>
        <p:nvSpPr>
          <p:cNvPr id="271" name="Google Shape;271;p41"/>
          <p:cNvSpPr txBox="1"/>
          <p:nvPr/>
        </p:nvSpPr>
        <p:spPr>
          <a:xfrm>
            <a:off x="5787325" y="26711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Non-examples</a:t>
            </a:r>
            <a:endParaRPr>
              <a:latin typeface="Old Standard TT"/>
              <a:ea typeface="Old Standard TT"/>
              <a:cs typeface="Old Standard TT"/>
              <a:sym typeface="Old Standard TT"/>
            </a:endParaRPr>
          </a:p>
          <a:p>
            <a:pPr indent="0" lvl="0" marL="0" rtl="0" algn="l">
              <a:spcBef>
                <a:spcPts val="0"/>
              </a:spcBef>
              <a:spcAft>
                <a:spcPts val="0"/>
              </a:spcAft>
              <a:buNone/>
            </a:pPr>
            <a:r>
              <a:t/>
            </a:r>
            <a:endParaRPr>
              <a:latin typeface="Lato"/>
              <a:ea typeface="Lato"/>
              <a:cs typeface="Lato"/>
              <a:sym typeface="Lato"/>
            </a:endParaRPr>
          </a:p>
        </p:txBody>
      </p:sp>
      <p:sp>
        <p:nvSpPr>
          <p:cNvPr id="272" name="Google Shape;272;p41"/>
          <p:cNvSpPr txBox="1"/>
          <p:nvPr/>
        </p:nvSpPr>
        <p:spPr>
          <a:xfrm>
            <a:off x="4697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73" name="Google Shape;273;p41"/>
          <p:cNvSpPr txBox="1"/>
          <p:nvPr/>
        </p:nvSpPr>
        <p:spPr>
          <a:xfrm>
            <a:off x="46738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74" name="Google Shape;274;p41"/>
          <p:cNvSpPr txBox="1"/>
          <p:nvPr/>
        </p:nvSpPr>
        <p:spPr>
          <a:xfrm>
            <a:off x="4697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75" name="Google Shape;275;p41"/>
          <p:cNvSpPr txBox="1"/>
          <p:nvPr/>
        </p:nvSpPr>
        <p:spPr>
          <a:xfrm>
            <a:off x="46738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2"/>
          <p:cNvSpPr/>
          <p:nvPr/>
        </p:nvSpPr>
        <p:spPr>
          <a:xfrm>
            <a:off x="46975" y="117425"/>
            <a:ext cx="8995200" cy="4932300"/>
          </a:xfrm>
          <a:prstGeom prst="roundRect">
            <a:avLst>
              <a:gd fmla="val 16667" name="adj"/>
            </a:avLst>
          </a:prstGeom>
          <a:solidFill>
            <a:schemeClr val="lt2"/>
          </a:solidFill>
          <a:ln cap="flat" cmpd="sng" w="762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1" name="Google Shape;281;p42"/>
          <p:cNvCxnSpPr>
            <a:stCxn id="280" idx="1"/>
            <a:endCxn id="280" idx="3"/>
          </p:cNvCxnSpPr>
          <p:nvPr/>
        </p:nvCxnSpPr>
        <p:spPr>
          <a:xfrm>
            <a:off x="46975" y="2583575"/>
            <a:ext cx="8995200" cy="0"/>
          </a:xfrm>
          <a:prstGeom prst="straightConnector1">
            <a:avLst/>
          </a:prstGeom>
          <a:noFill/>
          <a:ln cap="flat" cmpd="sng" w="114300">
            <a:solidFill>
              <a:schemeClr val="dk1"/>
            </a:solidFill>
            <a:prstDash val="solid"/>
            <a:round/>
            <a:headEnd len="med" w="med" type="none"/>
            <a:tailEnd len="med" w="med" type="none"/>
          </a:ln>
        </p:spPr>
      </p:cxnSp>
      <p:cxnSp>
        <p:nvCxnSpPr>
          <p:cNvPr id="282" name="Google Shape;282;p42"/>
          <p:cNvCxnSpPr>
            <a:stCxn id="280" idx="0"/>
            <a:endCxn id="280" idx="2"/>
          </p:cNvCxnSpPr>
          <p:nvPr/>
        </p:nvCxnSpPr>
        <p:spPr>
          <a:xfrm>
            <a:off x="4544575" y="117425"/>
            <a:ext cx="0" cy="4932300"/>
          </a:xfrm>
          <a:prstGeom prst="straightConnector1">
            <a:avLst/>
          </a:prstGeom>
          <a:noFill/>
          <a:ln cap="flat" cmpd="sng" w="114300">
            <a:solidFill>
              <a:schemeClr val="dk1"/>
            </a:solidFill>
            <a:prstDash val="solid"/>
            <a:round/>
            <a:headEnd len="med" w="med" type="none"/>
            <a:tailEnd len="med" w="med" type="none"/>
          </a:ln>
        </p:spPr>
      </p:cxnSp>
      <p:sp>
        <p:nvSpPr>
          <p:cNvPr id="283" name="Google Shape;283;p42"/>
          <p:cNvSpPr/>
          <p:nvPr/>
        </p:nvSpPr>
        <p:spPr>
          <a:xfrm>
            <a:off x="3526825" y="2102025"/>
            <a:ext cx="2184300" cy="986400"/>
          </a:xfrm>
          <a:prstGeom prst="roundRect">
            <a:avLst>
              <a:gd fmla="val 16667" name="adj"/>
            </a:avLst>
          </a:prstGeom>
          <a:solidFill>
            <a:srgbClr val="FFFFFF"/>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2"/>
          <p:cNvSpPr txBox="1"/>
          <p:nvPr/>
        </p:nvSpPr>
        <p:spPr>
          <a:xfrm>
            <a:off x="3663875" y="2207700"/>
            <a:ext cx="1926000" cy="7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accent5"/>
                </a:solidFill>
                <a:latin typeface="Old Standard TT"/>
                <a:ea typeface="Old Standard TT"/>
                <a:cs typeface="Old Standard TT"/>
                <a:sym typeface="Old Standard TT"/>
              </a:rPr>
              <a:t>Constitutional</a:t>
            </a:r>
            <a:endParaRPr sz="2200">
              <a:solidFill>
                <a:schemeClr val="accent5"/>
              </a:solidFill>
              <a:latin typeface="Old Standard TT"/>
              <a:ea typeface="Old Standard TT"/>
              <a:cs typeface="Old Standard TT"/>
              <a:sym typeface="Old Standard TT"/>
            </a:endParaRPr>
          </a:p>
        </p:txBody>
      </p:sp>
      <p:sp>
        <p:nvSpPr>
          <p:cNvPr id="285" name="Google Shape;285;p42"/>
          <p:cNvSpPr txBox="1"/>
          <p:nvPr/>
        </p:nvSpPr>
        <p:spPr>
          <a:xfrm>
            <a:off x="2419100" y="21020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Old Standard TT"/>
                <a:ea typeface="Old Standard TT"/>
                <a:cs typeface="Old Standard TT"/>
                <a:sym typeface="Old Standard TT"/>
              </a:rPr>
              <a:t>Definition</a:t>
            </a:r>
            <a:endParaRPr>
              <a:latin typeface="Old Standard TT"/>
              <a:ea typeface="Old Standard TT"/>
              <a:cs typeface="Old Standard TT"/>
              <a:sym typeface="Old Standard TT"/>
            </a:endParaRPr>
          </a:p>
        </p:txBody>
      </p:sp>
      <p:sp>
        <p:nvSpPr>
          <p:cNvPr id="286" name="Google Shape;286;p42"/>
          <p:cNvSpPr txBox="1"/>
          <p:nvPr/>
        </p:nvSpPr>
        <p:spPr>
          <a:xfrm>
            <a:off x="5806325" y="21020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Characteristics</a:t>
            </a:r>
            <a:endParaRPr>
              <a:latin typeface="Old Standard TT"/>
              <a:ea typeface="Old Standard TT"/>
              <a:cs typeface="Old Standard TT"/>
              <a:sym typeface="Old Standard TT"/>
            </a:endParaRPr>
          </a:p>
        </p:txBody>
      </p:sp>
      <p:sp>
        <p:nvSpPr>
          <p:cNvPr id="287" name="Google Shape;287;p42"/>
          <p:cNvSpPr txBox="1"/>
          <p:nvPr/>
        </p:nvSpPr>
        <p:spPr>
          <a:xfrm>
            <a:off x="2419025" y="26354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Old Standard TT"/>
                <a:ea typeface="Old Standard TT"/>
                <a:cs typeface="Old Standard TT"/>
                <a:sym typeface="Old Standard TT"/>
              </a:rPr>
              <a:t>Examples</a:t>
            </a:r>
            <a:endParaRPr>
              <a:latin typeface="Old Standard TT"/>
              <a:ea typeface="Old Standard TT"/>
              <a:cs typeface="Old Standard TT"/>
              <a:sym typeface="Old Standard TT"/>
            </a:endParaRPr>
          </a:p>
        </p:txBody>
      </p:sp>
      <p:sp>
        <p:nvSpPr>
          <p:cNvPr id="288" name="Google Shape;288;p42"/>
          <p:cNvSpPr txBox="1"/>
          <p:nvPr/>
        </p:nvSpPr>
        <p:spPr>
          <a:xfrm>
            <a:off x="5787325" y="26711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Non-examples</a:t>
            </a:r>
            <a:endParaRPr>
              <a:latin typeface="Old Standard TT"/>
              <a:ea typeface="Old Standard TT"/>
              <a:cs typeface="Old Standard TT"/>
              <a:sym typeface="Old Standard TT"/>
            </a:endParaRPr>
          </a:p>
          <a:p>
            <a:pPr indent="0" lvl="0" marL="0" rtl="0" algn="l">
              <a:spcBef>
                <a:spcPts val="0"/>
              </a:spcBef>
              <a:spcAft>
                <a:spcPts val="0"/>
              </a:spcAft>
              <a:buNone/>
            </a:pPr>
            <a:r>
              <a:t/>
            </a:r>
            <a:endParaRPr>
              <a:latin typeface="Lato"/>
              <a:ea typeface="Lato"/>
              <a:cs typeface="Lato"/>
              <a:sym typeface="Lato"/>
            </a:endParaRPr>
          </a:p>
        </p:txBody>
      </p:sp>
      <p:sp>
        <p:nvSpPr>
          <p:cNvPr id="289" name="Google Shape;289;p42"/>
          <p:cNvSpPr txBox="1"/>
          <p:nvPr/>
        </p:nvSpPr>
        <p:spPr>
          <a:xfrm>
            <a:off x="4697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90" name="Google Shape;290;p42"/>
          <p:cNvSpPr txBox="1"/>
          <p:nvPr/>
        </p:nvSpPr>
        <p:spPr>
          <a:xfrm>
            <a:off x="46738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91" name="Google Shape;291;p42"/>
          <p:cNvSpPr txBox="1"/>
          <p:nvPr/>
        </p:nvSpPr>
        <p:spPr>
          <a:xfrm>
            <a:off x="4697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
        <p:nvSpPr>
          <p:cNvPr id="292" name="Google Shape;292;p42"/>
          <p:cNvSpPr txBox="1"/>
          <p:nvPr/>
        </p:nvSpPr>
        <p:spPr>
          <a:xfrm>
            <a:off x="46738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here]</a:t>
            </a:r>
            <a:endParaRPr>
              <a:latin typeface="Old Standard TT"/>
              <a:ea typeface="Old Standard TT"/>
              <a:cs typeface="Old Standard TT"/>
              <a:sym typeface="Old Standard T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3"/>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50"/>
              <a:t>Based on the definitions you developed, should elected officials violate the Constitution if they believe it is necessary? Why or why not?</a:t>
            </a:r>
            <a:endParaRPr b="1" sz="3500"/>
          </a:p>
        </p:txBody>
      </p:sp>
      <p:sp>
        <p:nvSpPr>
          <p:cNvPr id="298" name="Google Shape;298;p43"/>
          <p:cNvSpPr txBox="1"/>
          <p:nvPr/>
        </p:nvSpPr>
        <p:spPr>
          <a:xfrm>
            <a:off x="352300" y="1197800"/>
            <a:ext cx="8079300" cy="3499500"/>
          </a:xfrm>
          <a:prstGeom prst="rect">
            <a:avLst/>
          </a:prstGeom>
          <a:solidFill>
            <a:srgbClr val="FFFFFF"/>
          </a:solidFill>
          <a:ln cap="flat" cmpd="sng" w="19050">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your answer here]</a:t>
            </a:r>
            <a:endParaRPr>
              <a:latin typeface="Old Standard TT"/>
              <a:ea typeface="Old Standard TT"/>
              <a:cs typeface="Old Standard TT"/>
              <a:sym typeface="Old Standard T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4"/>
          <p:cNvSpPr txBox="1"/>
          <p:nvPr>
            <p:ph type="title"/>
          </p:nvPr>
        </p:nvSpPr>
        <p:spPr>
          <a:xfrm>
            <a:off x="460350" y="174050"/>
            <a:ext cx="8223300" cy="99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100"/>
              <a:t>Checking in with Thomas Jefferson</a:t>
            </a:r>
            <a:endParaRPr sz="4100"/>
          </a:p>
        </p:txBody>
      </p:sp>
      <p:sp>
        <p:nvSpPr>
          <p:cNvPr id="304" name="Google Shape;304;p44"/>
          <p:cNvSpPr txBox="1"/>
          <p:nvPr/>
        </p:nvSpPr>
        <p:spPr>
          <a:xfrm>
            <a:off x="311700" y="943000"/>
            <a:ext cx="8371800" cy="402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2000" u="sng">
                <a:solidFill>
                  <a:schemeClr val="accent1"/>
                </a:solidFill>
                <a:latin typeface="Old Standard TT"/>
                <a:ea typeface="Old Standard TT"/>
                <a:cs typeface="Old Standard TT"/>
                <a:sym typeface="Old Standard TT"/>
                <a:hlinkClick r:id="rId3">
                  <a:extLst>
                    <a:ext uri="{A12FA001-AC4F-418D-AE19-62706E023703}">
                      <ahyp:hlinkClr val="tx"/>
                    </a:ext>
                  </a:extLst>
                </a:hlinkClick>
              </a:rPr>
              <a:t>Jefferson’s Letter to Colvin</a:t>
            </a:r>
            <a:endParaRPr sz="2000">
              <a:solidFill>
                <a:schemeClr val="accent1"/>
              </a:solidFill>
              <a:latin typeface="Old Standard TT"/>
              <a:ea typeface="Old Standard TT"/>
              <a:cs typeface="Old Standard TT"/>
              <a:sym typeface="Old Standard TT"/>
            </a:endParaRPr>
          </a:p>
          <a:p>
            <a:pPr indent="0" lvl="0" marL="0" rtl="0" algn="l">
              <a:spcBef>
                <a:spcPts val="1600"/>
              </a:spcBef>
              <a:spcAft>
                <a:spcPts val="0"/>
              </a:spcAft>
              <a:buNone/>
            </a:pPr>
            <a:r>
              <a:t/>
            </a:r>
            <a:endParaRPr>
              <a:latin typeface="Old Standard TT"/>
              <a:ea typeface="Old Standard TT"/>
              <a:cs typeface="Old Standard TT"/>
              <a:sym typeface="Old Standard TT"/>
            </a:endParaRPr>
          </a:p>
        </p:txBody>
      </p:sp>
      <p:sp>
        <p:nvSpPr>
          <p:cNvPr id="305" name="Google Shape;305;p44"/>
          <p:cNvSpPr txBox="1"/>
          <p:nvPr/>
        </p:nvSpPr>
        <p:spPr>
          <a:xfrm>
            <a:off x="563675" y="1650275"/>
            <a:ext cx="8120100" cy="10239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n" sz="1650">
                <a:solidFill>
                  <a:schemeClr val="accent1"/>
                </a:solidFill>
              </a:rPr>
              <a:t>Please read Jefferson’s letter to John Colvin. Afterward, answer this question: Did Jefferson believe that presidents should violate the Constitution when necessary? Why or why not?</a:t>
            </a:r>
            <a:endParaRPr sz="1700">
              <a:solidFill>
                <a:schemeClr val="accent1"/>
              </a:solidFill>
              <a:latin typeface="Old Standard TT"/>
              <a:ea typeface="Old Standard TT"/>
              <a:cs typeface="Old Standard TT"/>
              <a:sym typeface="Old Standard TT"/>
            </a:endParaRPr>
          </a:p>
        </p:txBody>
      </p:sp>
      <p:sp>
        <p:nvSpPr>
          <p:cNvPr id="306" name="Google Shape;306;p44"/>
          <p:cNvSpPr txBox="1"/>
          <p:nvPr/>
        </p:nvSpPr>
        <p:spPr>
          <a:xfrm>
            <a:off x="681100" y="2841850"/>
            <a:ext cx="7891500" cy="20667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ld Standard TT"/>
                <a:ea typeface="Old Standard TT"/>
                <a:cs typeface="Old Standard TT"/>
                <a:sym typeface="Old Standard TT"/>
              </a:rPr>
              <a:t>[type answer here]</a:t>
            </a:r>
            <a:endParaRPr>
              <a:latin typeface="Old Standard TT"/>
              <a:ea typeface="Old Standard TT"/>
              <a:cs typeface="Old Standard TT"/>
              <a:sym typeface="Old Standard TT"/>
            </a:endParaRPr>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