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Roboto Slab"/>
      <p:regular r:id="rId16"/>
      <p:bold r:id="rId17"/>
    </p:embeddedFont>
    <p:embeddedFont>
      <p:font typeface="Roboto"/>
      <p:regular r:id="rId18"/>
      <p:bold r:id="rId19"/>
      <p:italic r:id="rId20"/>
      <p:boldItalic r:id="rId21"/>
    </p:embeddedFont>
    <p:embeddedFont>
      <p:font typeface="Caveat"/>
      <p:regular r:id="rId22"/>
      <p:bold r:id="rId23"/>
    </p:embeddedFont>
    <p:embeddedFont>
      <p:font typeface="Lobster"/>
      <p:regular r:id="rId24"/>
    </p:embeddedFont>
    <p:embeddedFont>
      <p:font typeface="Lato"/>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italic.fntdata"/><Relationship Id="rId22" Type="http://schemas.openxmlformats.org/officeDocument/2006/relationships/font" Target="fonts/Caveat-regular.fntdata"/><Relationship Id="rId21" Type="http://schemas.openxmlformats.org/officeDocument/2006/relationships/font" Target="fonts/Roboto-boldItalic.fntdata"/><Relationship Id="rId24" Type="http://schemas.openxmlformats.org/officeDocument/2006/relationships/font" Target="fonts/Lobster-regular.fntdata"/><Relationship Id="rId23" Type="http://schemas.openxmlformats.org/officeDocument/2006/relationships/font" Target="fonts/Caveat-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Lato-bold.fntdata"/><Relationship Id="rId25" Type="http://schemas.openxmlformats.org/officeDocument/2006/relationships/font" Target="fonts/Lato-regular.fntdata"/><Relationship Id="rId28" Type="http://schemas.openxmlformats.org/officeDocument/2006/relationships/font" Target="fonts/Lato-boldItalic.fntdata"/><Relationship Id="rId27" Type="http://schemas.openxmlformats.org/officeDocument/2006/relationships/font" Target="fonts/Lato-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RobotoSlab-bold.fntdata"/><Relationship Id="rId16" Type="http://schemas.openxmlformats.org/officeDocument/2006/relationships/font" Target="fonts/RobotoSlab-regular.fntdata"/><Relationship Id="rId19" Type="http://schemas.openxmlformats.org/officeDocument/2006/relationships/font" Target="fonts/Roboto-bold.fntdata"/><Relationship Id="rId18" Type="http://schemas.openxmlformats.org/officeDocument/2006/relationships/font" Target="fonts/Roboto-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8b593003f9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8b593003f9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8b593003f9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8b593003f9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8b593003f9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8b593003f9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8b593003f9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8b593003f9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8b593003f9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8b593003f9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8b593003f9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8b593003f9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8b593003f9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8b593003f9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8b593003f9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8b593003f9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8b593003f9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8b593003f9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1524800" y="672606"/>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sp>
        <p:nvSpPr>
          <p:cNvPr id="11" name="Google Shape;11;p2"/>
          <p:cNvSpPr/>
          <p:nvPr/>
        </p:nvSpPr>
        <p:spPr>
          <a:xfrm rot="10800000">
            <a:off x="6537563" y="3342925"/>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cxnSp>
        <p:nvCxnSpPr>
          <p:cNvPr id="12" name="Google Shape;12;p2"/>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3" name="Google Shape;13;p2"/>
          <p:cNvSpPr txBox="1"/>
          <p:nvPr>
            <p:ph type="ctrTitle"/>
          </p:nvPr>
        </p:nvSpPr>
        <p:spPr>
          <a:xfrm>
            <a:off x="1680302" y="1188925"/>
            <a:ext cx="5783400" cy="1457400"/>
          </a:xfrm>
          <a:prstGeom prst="rect">
            <a:avLst/>
          </a:prstGeom>
        </p:spPr>
        <p:txBody>
          <a:bodyPr anchorCtr="0" anchor="b" bIns="91425" lIns="91425" spcFirstLastPara="1" rIns="91425" wrap="square" tIns="91425">
            <a:no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p:txBody>
      </p:sp>
      <p:sp>
        <p:nvSpPr>
          <p:cNvPr id="14" name="Google Shape;14;p2"/>
          <p:cNvSpPr txBox="1"/>
          <p:nvPr>
            <p:ph idx="1" type="subTitle"/>
          </p:nvPr>
        </p:nvSpPr>
        <p:spPr>
          <a:xfrm>
            <a:off x="1680302" y="3049450"/>
            <a:ext cx="5783400" cy="9090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cxnSp>
        <p:nvCxnSpPr>
          <p:cNvPr id="17" name="Google Shape;17;p3"/>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8" name="Google Shape;18;p3"/>
          <p:cNvSpPr txBox="1"/>
          <p:nvPr>
            <p:ph type="title"/>
          </p:nvPr>
        </p:nvSpPr>
        <p:spPr>
          <a:xfrm>
            <a:off x="480750" y="1764950"/>
            <a:ext cx="8222100" cy="907500"/>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cxnSp>
        <p:nvCxnSpPr>
          <p:cNvPr id="21" name="Google Shape;21;p4"/>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2" name="Google Shape;22;p4"/>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4"/>
          <p:cNvSpPr txBox="1"/>
          <p:nvPr>
            <p:ph idx="1" type="body"/>
          </p:nvPr>
        </p:nvSpPr>
        <p:spPr>
          <a:xfrm>
            <a:off x="387900" y="1489824"/>
            <a:ext cx="8368200" cy="3078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cxnSp>
        <p:nvCxnSpPr>
          <p:cNvPr id="26" name="Google Shape;26;p5"/>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7" name="Google Shape;27;p5"/>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5"/>
          <p:cNvSpPr txBox="1"/>
          <p:nvPr>
            <p:ph idx="1" type="body"/>
          </p:nvPr>
        </p:nvSpPr>
        <p:spPr>
          <a:xfrm>
            <a:off x="387900" y="1489825"/>
            <a:ext cx="3999900" cy="3078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9" name="Google Shape;29;p5"/>
          <p:cNvSpPr txBox="1"/>
          <p:nvPr>
            <p:ph idx="2" type="body"/>
          </p:nvPr>
        </p:nvSpPr>
        <p:spPr>
          <a:xfrm>
            <a:off x="4756200" y="1489825"/>
            <a:ext cx="3999900" cy="3078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0" name="Google Shape;30;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6"/>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cxnSp>
        <p:nvCxnSpPr>
          <p:cNvPr id="35" name="Google Shape;35;p7"/>
          <p:cNvCxnSpPr/>
          <p:nvPr/>
        </p:nvCxnSpPr>
        <p:spPr>
          <a:xfrm>
            <a:off x="489218" y="1412277"/>
            <a:ext cx="331500" cy="0"/>
          </a:xfrm>
          <a:prstGeom prst="straightConnector1">
            <a:avLst/>
          </a:prstGeom>
          <a:noFill/>
          <a:ln cap="flat" cmpd="sng" w="38100">
            <a:solidFill>
              <a:schemeClr val="accent4"/>
            </a:solidFill>
            <a:prstDash val="solid"/>
            <a:round/>
            <a:headEnd len="sm" w="sm" type="none"/>
            <a:tailEnd len="sm" w="sm" type="none"/>
          </a:ln>
        </p:spPr>
      </p:cxnSp>
      <p:sp>
        <p:nvSpPr>
          <p:cNvPr id="36" name="Google Shape;36;p7"/>
          <p:cNvSpPr txBox="1"/>
          <p:nvPr>
            <p:ph type="title"/>
          </p:nvPr>
        </p:nvSpPr>
        <p:spPr>
          <a:xfrm>
            <a:off x="3879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7" name="Google Shape;37;p7"/>
          <p:cNvSpPr txBox="1"/>
          <p:nvPr>
            <p:ph idx="1" type="body"/>
          </p:nvPr>
        </p:nvSpPr>
        <p:spPr>
          <a:xfrm>
            <a:off x="387900" y="1594025"/>
            <a:ext cx="2808000" cy="2681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8" name="Google Shape;38;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9" name="Shape 39"/>
        <p:cNvGrpSpPr/>
        <p:nvPr/>
      </p:nvGrpSpPr>
      <p:grpSpPr>
        <a:xfrm>
          <a:off x="0" y="0"/>
          <a:ext cx="0" cy="0"/>
          <a:chOff x="0" y="0"/>
          <a:chExt cx="0" cy="0"/>
        </a:xfrm>
      </p:grpSpPr>
      <p:sp>
        <p:nvSpPr>
          <p:cNvPr id="40" name="Google Shape;40;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1" name="Google Shape;41;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2" name="Shape 42"/>
        <p:cNvGrpSpPr/>
        <p:nvPr/>
      </p:nvGrpSpPr>
      <p:grpSpPr>
        <a:xfrm>
          <a:off x="0" y="0"/>
          <a:ext cx="0" cy="0"/>
          <a:chOff x="0" y="0"/>
          <a:chExt cx="0" cy="0"/>
        </a:xfrm>
      </p:grpSpPr>
      <p:sp>
        <p:nvSpPr>
          <p:cNvPr id="43" name="Google Shape;43;p9"/>
          <p:cNvSpPr/>
          <p:nvPr/>
        </p:nvSpPr>
        <p:spPr>
          <a:xfrm>
            <a:off x="4572000" y="-7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4" name="Google Shape;44;p9"/>
          <p:cNvCxnSpPr/>
          <p:nvPr/>
        </p:nvCxnSpPr>
        <p:spPr>
          <a:xfrm>
            <a:off x="5029675" y="4495503"/>
            <a:ext cx="540900" cy="0"/>
          </a:xfrm>
          <a:prstGeom prst="straightConnector1">
            <a:avLst/>
          </a:prstGeom>
          <a:noFill/>
          <a:ln cap="flat" cmpd="sng" w="38100">
            <a:solidFill>
              <a:schemeClr val="accent5"/>
            </a:solidFill>
            <a:prstDash val="solid"/>
            <a:round/>
            <a:headEnd len="sm" w="sm" type="none"/>
            <a:tailEnd len="sm" w="sm" type="none"/>
          </a:ln>
        </p:spPr>
      </p:cxnSp>
      <p:sp>
        <p:nvSpPr>
          <p:cNvPr id="45" name="Google Shape;45;p9"/>
          <p:cNvSpPr txBox="1"/>
          <p:nvPr>
            <p:ph type="title"/>
          </p:nvPr>
        </p:nvSpPr>
        <p:spPr>
          <a:xfrm>
            <a:off x="265500" y="1209075"/>
            <a:ext cx="4045200" cy="1506300"/>
          </a:xfrm>
          <a:prstGeom prst="rect">
            <a:avLst/>
          </a:prstGeom>
        </p:spPr>
        <p:txBody>
          <a:bodyPr anchorCtr="0" anchor="b" bIns="91425" lIns="91425" spcFirstLastPara="1" rIns="91425" wrap="square" tIns="91425">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6" name="Google Shape;46;p9"/>
          <p:cNvSpPr txBox="1"/>
          <p:nvPr>
            <p:ph idx="1" type="subTitle"/>
          </p:nvPr>
        </p:nvSpPr>
        <p:spPr>
          <a:xfrm>
            <a:off x="265500" y="27690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p:txBody>
      </p:sp>
      <p:sp>
        <p:nvSpPr>
          <p:cNvPr id="47" name="Google Shape;47;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8" name="Google Shape;48;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9" name="Shape 49"/>
        <p:cNvGrpSpPr/>
        <p:nvPr/>
      </p:nvGrpSpPr>
      <p:grpSpPr>
        <a:xfrm>
          <a:off x="0" y="0"/>
          <a:ext cx="0" cy="0"/>
          <a:chOff x="0" y="0"/>
          <a:chExt cx="0" cy="0"/>
        </a:xfrm>
      </p:grpSpPr>
      <p:sp>
        <p:nvSpPr>
          <p:cNvPr id="50" name="Google Shape;50;p10"/>
          <p:cNvSpPr txBox="1"/>
          <p:nvPr>
            <p:ph idx="1" type="body"/>
          </p:nvPr>
        </p:nvSpPr>
        <p:spPr>
          <a:xfrm>
            <a:off x="319500" y="423372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p:txBody>
      </p:sp>
      <p:sp>
        <p:nvSpPr>
          <p:cNvPr id="51" name="Google Shape;51;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2" name="Shape 52"/>
        <p:cNvGrpSpPr/>
        <p:nvPr/>
      </p:nvGrpSpPr>
      <p:grpSpPr>
        <a:xfrm>
          <a:off x="0" y="0"/>
          <a:ext cx="0" cy="0"/>
          <a:chOff x="0" y="0"/>
          <a:chExt cx="0" cy="0"/>
        </a:xfrm>
      </p:grpSpPr>
      <p:sp>
        <p:nvSpPr>
          <p:cNvPr id="53" name="Google Shape;53;p11"/>
          <p:cNvSpPr/>
          <p:nvPr/>
        </p:nvSpPr>
        <p:spPr>
          <a:xfrm>
            <a:off x="150" y="5076825"/>
            <a:ext cx="9143700" cy="6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1"/>
          <p:cNvSpPr txBox="1"/>
          <p:nvPr>
            <p:ph hasCustomPrompt="1" type="title"/>
          </p:nvPr>
        </p:nvSpPr>
        <p:spPr>
          <a:xfrm>
            <a:off x="387900" y="1152450"/>
            <a:ext cx="8368200" cy="153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5" name="Google Shape;55;p11"/>
          <p:cNvSpPr txBox="1"/>
          <p:nvPr>
            <p:ph idx="1" type="body"/>
          </p:nvPr>
        </p:nvSpPr>
        <p:spPr>
          <a:xfrm>
            <a:off x="387900" y="2919450"/>
            <a:ext cx="83682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6" name="Google Shape;56;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7" name="Shape 57"/>
        <p:cNvGrpSpPr/>
        <p:nvPr/>
      </p:nvGrpSpPr>
      <p:grpSpPr>
        <a:xfrm>
          <a:off x="0" y="0"/>
          <a:ext cx="0" cy="0"/>
          <a:chOff x="0" y="0"/>
          <a:chExt cx="0" cy="0"/>
        </a:xfrm>
      </p:grpSpPr>
      <p:sp>
        <p:nvSpPr>
          <p:cNvPr id="58" name="Google Shape;58;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rina">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87900" y="458025"/>
            <a:ext cx="8368200" cy="6861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p:txBody>
      </p:sp>
      <p:sp>
        <p:nvSpPr>
          <p:cNvPr id="7" name="Google Shape;7;p1"/>
          <p:cNvSpPr txBox="1"/>
          <p:nvPr>
            <p:ph idx="1" type="body"/>
          </p:nvPr>
        </p:nvSpPr>
        <p:spPr>
          <a:xfrm>
            <a:off x="387900" y="1489824"/>
            <a:ext cx="8368200" cy="30789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indent="-317500" lvl="1" marL="9144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2pPr>
            <a:lvl3pPr indent="-317500" lvl="2" marL="13716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3pPr>
            <a:lvl4pPr indent="-317500" lvl="3" marL="18288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4pPr>
            <a:lvl5pPr indent="-317500" lvl="4" marL="22860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5pPr>
            <a:lvl6pPr indent="-317500" lvl="5" marL="27432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6pPr>
            <a:lvl7pPr indent="-317500" lvl="6" marL="32004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7pPr>
            <a:lvl8pPr indent="-317500" lvl="7" marL="36576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8pPr>
            <a:lvl9pPr indent="-317500" lvl="8" marL="4114800">
              <a:lnSpc>
                <a:spcPct val="115000"/>
              </a:lnSpc>
              <a:spcBef>
                <a:spcPts val="1600"/>
              </a:spcBef>
              <a:spcAft>
                <a:spcPts val="1600"/>
              </a:spcAft>
              <a:buClr>
                <a:schemeClr val="dk1"/>
              </a:buClr>
              <a:buSzPts val="1400"/>
              <a:buFont typeface="Roboto"/>
              <a:buChar char="■"/>
              <a:defRPr>
                <a:solidFill>
                  <a:schemeClr val="dk1"/>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hyperlink" Target="http://www.youtube.com/watch?v=qOk7sjqKmhI" TargetMode="External"/><Relationship Id="rId4" Type="http://schemas.openxmlformats.org/officeDocument/2006/relationships/image" Target="../media/image1.jpg"/><Relationship Id="rId5" Type="http://schemas.openxmlformats.org/officeDocument/2006/relationships/hyperlink" Target="https://www.law.cornell.edu/supremecourt/text/393/503" TargetMode="External"/><Relationship Id="rId6" Type="http://schemas.openxmlformats.org/officeDocument/2006/relationships/hyperlink" Target="https://www.oyez.org/cases/1968/21"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hyperlink" Target="http://www.youtube.com/watch?v=SXJv5CS9kKc" TargetMode="External"/><Relationship Id="rId4" Type="http://schemas.openxmlformats.org/officeDocument/2006/relationships/image" Target="../media/image2.jpg"/><Relationship Id="rId5" Type="http://schemas.openxmlformats.org/officeDocument/2006/relationships/hyperlink" Target="https://www.law.cornell.edu/supct/html/06-278.ZS.html" TargetMode="External"/><Relationship Id="rId6" Type="http://schemas.openxmlformats.org/officeDocument/2006/relationships/hyperlink" Target="https://www.oyez.org/cases/2006/06-278"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hyperlink" Target="http://www.youtube.com/watch?v=Rt2KVzp9h9A" TargetMode="External"/><Relationship Id="rId4" Type="http://schemas.openxmlformats.org/officeDocument/2006/relationships/image" Target="../media/image3.jpg"/><Relationship Id="rId5" Type="http://schemas.openxmlformats.org/officeDocument/2006/relationships/hyperlink" Target="https://www.law.cornell.edu/supremecourt/text/484/260" TargetMode="External"/><Relationship Id="rId6" Type="http://schemas.openxmlformats.org/officeDocument/2006/relationships/hyperlink" Target="https://www.oyez.org/cases/1987/86-836"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hyperlink" Target="http://www.youtube.com/watch?v=fz7ur3ScVDI" TargetMode="External"/><Relationship Id="rId4" Type="http://schemas.openxmlformats.org/officeDocument/2006/relationships/image" Target="../media/image4.jpg"/><Relationship Id="rId5" Type="http://schemas.openxmlformats.org/officeDocument/2006/relationships/hyperlink" Target="https://www.law.cornell.edu/supremecourt/text/478/675" TargetMode="External"/><Relationship Id="rId6" Type="http://schemas.openxmlformats.org/officeDocument/2006/relationships/hyperlink" Target="https://www.oyez.org/cases/1985/84-1667"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3"/>
          <p:cNvSpPr txBox="1"/>
          <p:nvPr>
            <p:ph type="ctrTitle"/>
          </p:nvPr>
        </p:nvSpPr>
        <p:spPr>
          <a:xfrm>
            <a:off x="1680302" y="1188925"/>
            <a:ext cx="5783400" cy="14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Student’s First Amendment Rights in Schools</a:t>
            </a:r>
            <a:endParaRPr/>
          </a:p>
        </p:txBody>
      </p:sp>
      <p:sp>
        <p:nvSpPr>
          <p:cNvPr id="64" name="Google Shape;64;p13"/>
          <p:cNvSpPr txBox="1"/>
          <p:nvPr>
            <p:ph idx="1" type="subTitle"/>
          </p:nvPr>
        </p:nvSpPr>
        <p:spPr>
          <a:xfrm>
            <a:off x="1680302" y="3049450"/>
            <a:ext cx="5783400" cy="90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What is the relationship between free expression in schools and limits on free speech?</a:t>
            </a:r>
            <a:endParaRPr/>
          </a:p>
        </p:txBody>
      </p:sp>
      <p:sp>
        <p:nvSpPr>
          <p:cNvPr id="65" name="Google Shape;65;p13"/>
          <p:cNvSpPr txBox="1"/>
          <p:nvPr/>
        </p:nvSpPr>
        <p:spPr>
          <a:xfrm>
            <a:off x="0" y="4697250"/>
            <a:ext cx="4204200" cy="44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accent5"/>
                </a:solidFill>
                <a:latin typeface="Times New Roman"/>
                <a:ea typeface="Times New Roman"/>
                <a:cs typeface="Times New Roman"/>
                <a:sym typeface="Times New Roman"/>
              </a:rPr>
              <a:t>Adopted for remote learning by Corey Genest</a:t>
            </a:r>
            <a:endParaRPr sz="1600">
              <a:solidFill>
                <a:schemeClr val="accent5"/>
              </a:solidFill>
              <a:latin typeface="Times New Roman"/>
              <a:ea typeface="Times New Roman"/>
              <a:cs typeface="Times New Roman"/>
              <a:sym typeface="Times New Roman"/>
            </a:endParaRPr>
          </a:p>
          <a:p>
            <a:pPr indent="0" lvl="0" marL="0" rtl="0" algn="l">
              <a:spcBef>
                <a:spcPts val="0"/>
              </a:spcBef>
              <a:spcAft>
                <a:spcPts val="0"/>
              </a:spcAft>
              <a:buNone/>
            </a:pPr>
            <a:r>
              <a:t/>
            </a:r>
            <a:endParaRPr>
              <a:latin typeface="Lato"/>
              <a:ea typeface="Lato"/>
              <a:cs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4"/>
          <p:cNvSpPr txBox="1"/>
          <p:nvPr>
            <p:ph type="ctrTitle"/>
          </p:nvPr>
        </p:nvSpPr>
        <p:spPr>
          <a:xfrm>
            <a:off x="1680300" y="1146850"/>
            <a:ext cx="5783400" cy="149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Question:</a:t>
            </a:r>
            <a:endParaRPr/>
          </a:p>
          <a:p>
            <a:pPr indent="0" lvl="0" marL="0" rtl="0" algn="l">
              <a:spcBef>
                <a:spcPts val="0"/>
              </a:spcBef>
              <a:spcAft>
                <a:spcPts val="0"/>
              </a:spcAft>
              <a:buNone/>
            </a:pPr>
            <a:r>
              <a:rPr lang="en"/>
              <a:t>	</a:t>
            </a:r>
            <a:endParaRPr/>
          </a:p>
        </p:txBody>
      </p:sp>
      <p:sp>
        <p:nvSpPr>
          <p:cNvPr id="71" name="Google Shape;71;p14"/>
          <p:cNvSpPr txBox="1"/>
          <p:nvPr>
            <p:ph idx="1" type="subTitle"/>
          </p:nvPr>
        </p:nvSpPr>
        <p:spPr>
          <a:xfrm>
            <a:off x="1680302" y="3049450"/>
            <a:ext cx="5783400" cy="90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Should students enjoy the same speech liberties as citizens in the public sphere?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5"/>
          <p:cNvSpPr txBox="1"/>
          <p:nvPr>
            <p:ph type="title"/>
          </p:nvPr>
        </p:nvSpPr>
        <p:spPr>
          <a:xfrm>
            <a:off x="265500" y="1209075"/>
            <a:ext cx="4045200" cy="150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Question:</a:t>
            </a:r>
            <a:endParaRPr/>
          </a:p>
          <a:p>
            <a:pPr indent="0" lvl="0" marL="0" rtl="0" algn="ctr">
              <a:spcBef>
                <a:spcPts val="0"/>
              </a:spcBef>
              <a:spcAft>
                <a:spcPts val="0"/>
              </a:spcAft>
              <a:buNone/>
            </a:pPr>
            <a:r>
              <a:t/>
            </a:r>
            <a:endParaRPr/>
          </a:p>
        </p:txBody>
      </p:sp>
      <p:sp>
        <p:nvSpPr>
          <p:cNvPr id="77" name="Google Shape;77;p15"/>
          <p:cNvSpPr txBox="1"/>
          <p:nvPr>
            <p:ph idx="1" type="subTitle"/>
          </p:nvPr>
        </p:nvSpPr>
        <p:spPr>
          <a:xfrm>
            <a:off x="265500" y="2769000"/>
            <a:ext cx="4530600" cy="134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Roboto Slab"/>
                <a:ea typeface="Roboto Slab"/>
                <a:cs typeface="Roboto Slab"/>
                <a:sym typeface="Roboto Slab"/>
              </a:rPr>
              <a:t>Should students enjoy the same speech liberties as citizens in the public sphere?</a:t>
            </a:r>
            <a:endParaRPr sz="2400">
              <a:latin typeface="Roboto Slab"/>
              <a:ea typeface="Roboto Slab"/>
              <a:cs typeface="Roboto Slab"/>
              <a:sym typeface="Roboto Slab"/>
            </a:endParaRPr>
          </a:p>
          <a:p>
            <a:pPr indent="0" lvl="0" marL="0" rtl="0" algn="ctr">
              <a:spcBef>
                <a:spcPts val="0"/>
              </a:spcBef>
              <a:spcAft>
                <a:spcPts val="0"/>
              </a:spcAft>
              <a:buNone/>
            </a:pPr>
            <a:r>
              <a:t/>
            </a:r>
            <a:endParaRPr/>
          </a:p>
        </p:txBody>
      </p:sp>
      <p:sp>
        <p:nvSpPr>
          <p:cNvPr id="78" name="Google Shape;78;p15"/>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lang="en"/>
              <a:t>Correspond with a classmate and share your opinions with each other.  Afterward, provide a brief summary of your discussion to your teacher.</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6"/>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Oyez, oyez, oyez.</a:t>
            </a:r>
            <a:endParaRPr/>
          </a:p>
        </p:txBody>
      </p:sp>
      <p:sp>
        <p:nvSpPr>
          <p:cNvPr id="84" name="Google Shape;84;p16"/>
          <p:cNvSpPr txBox="1"/>
          <p:nvPr>
            <p:ph idx="1" type="body"/>
          </p:nvPr>
        </p:nvSpPr>
        <p:spPr>
          <a:xfrm>
            <a:off x="387900" y="1489824"/>
            <a:ext cx="8368200" cy="3078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The question of what constitutes free and appropriate speech in a school and what may be deemed inappropriate or disruptive speech in a school is not clearly answered.  Nonetheless, t</a:t>
            </a:r>
            <a:r>
              <a:rPr lang="en"/>
              <a:t>he Supreme Court of the United States has heard many cases regarding student rights to free speech and has in fact placed restrictions.  The following landmark cases all involve free speech in schools.  Please use the short videos to familiarize yourself with each case.  Note that the full opinion of the Court and a summary of the Court’s ruling can be found accompanying each video.</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pic>
        <p:nvPicPr>
          <p:cNvPr descr="Want a specific SCOTUS case covered? Your idea gets picked when you donate on Patreon: https://www.patreon.com/iammrbeat&#10;Mr. Beat's band: http://electricneedleroom.net/&#10;Mr. Beat on Twitter: https://twitter.com/beatmastermatt&#10;&#10;In episode 29 of Supreme Court Briefs, students protest the Vietnam War by wearing armbands to school. After some of them get suspended for doing so, the families sue the school district, arguing the students' First Amendment rights were violated.&#10;&#10;Check out cool primary sources here:&#10;https://www.oyez.org/cases/1968/21&#10;https://www.aclu.org/other/tinker-v-des-moines-landmark-supreme-court-ruling-behalf-student-expression&#10;https://en.wikipedia.org/wiki/Tinker_v._Des_Moines_Independent_Community_School_District&#10;https://constitutioncenter.org/blog/tinker-v-des-moines-protecting-student-free-speech&#10;http://time.com/5171160/gun-control-student-protest-history/&#10;https://www.desmoinesregister.com/story/news/education/2018/03/13/national-school-walkout-heres-how-tinker-v-des-moines-paved-way/420075002/&#10;http://www.sacbee.com/news/state/california/article205826534.html&#10;&#10;Photo credits:&#10;Amalex5&#10;Rhododendrites&#10;WestportWiki&#10;Andrew Imanaka&#10;&#10;Sound credits:&#10;Mike Koening&#10;&#10;15-year old John Tinker, his 13-year old sister Mary Beth Tinker, his 11-year old sister Hope Tinker, and his 8-year old brother Paul Tinker, along with his friend 16-year old Christopher Eckhardt, wear black armbands to school as a way to protest the ongoing Vietnam War.&#10;&#10;The principals of the schools all told their students they couldn’t wear these armbands or they would be punished. Well, they wore them anyway. The principals suspended John, Mary Beth, and Christopher, saying they couldn’t come back to school unless they came not wearing the armbands. The students would not return to school until January, but in protest worse black clothing every day for the rest of the school year.&#10;&#10;Meanwhile, after the suspension of the students made the front page of The Des Moines Register, the Iowa Civil Liberties Union approached the Tinkers and said “hey, uh, the school district can’t do that. You should sue them. We will help you.” Actually, the ACLU, or American Civil Liberties Union, stepped in to help the Tinker family and Eckhardt sue the Des Moines Independent Community School District, arguing that the First Amendment protected the students’ right to protest at school. Obviously, the kids couldn’t sue, so their dads were the ones who filed suit. &#10;&#10;The U.S. District Court for the Southern District of Iowa upheld the prohibition of armbands. While it acknowledged the students had the right to protest under the First Amendment, their concern was that a school would have a hard time keeping an orderly environment where students could learn stuff if protests like this were going on. The Tinkers and Eckhardts appealed to the U.S. Court of Appeals for the Eighth Circuit, but that court was evenly divided, so they appealed directly to the Supreme Court, who heard arguments on November 12, 1968.&#10;&#10;So West Virginia State Board of Education v. Barnette had already said students had constitutional protections at school, but this case dealt specifically with free speech rights. Dan Johnston, the lawyer for the students, said the district had previously let other kinds of political speech occur and that it didn’t disrupt learning at school. Allan Herrick, the lawyer for the district, said the district should be allowed to limit speech if it seems like it could lead to “violence, disorder, and disruption.”&#10;&#10;That didn’t convince the Court, though. On February 24, 1969, it announced it had sided with Tinker and company. It was 7-2. The Court argued the armbands symbolized pure speech that was completely separate from any actions of those wearing them. The Court also argued that just because they were students on school property didn’t mean they lost their First Amendment right of freedom of speech. Justice Abe Fortas wrote, &quot;It can hardly be argued that either students or teachers shed their constitutional rights to freedom of speech or expression at the schoolhouse gate&quot; &#10;Justice Hugo Black wrote a dissent saying that the armbands did, in fact, disrupt school activities, and later Supreme Court cases like Bethel School District v. Fraser and Morse v. Frederick would seem to favor his perspective with this case.&#10;&#10;Regardless, Tinker v. Des Moines Independent Community School District has been a hugely influential and frequently cited case regarding First Amendment rights for students. It created the Tinker Test, or a way to see if student speech is actually disruptive at school. It weakened the legal idea that the school takes the place of the parent while the student is in attendance. You could even say the Tinker decision paved the way for the recent National School Walkout that took place in schools across the country." id="89" name="Google Shape;89;p17" title="Do Students Have Free Speech in School? | Tinker v. Des Moines Independent Community School District">
            <a:hlinkClick r:id="rId3"/>
          </p:cNvPr>
          <p:cNvPicPr preferRelativeResize="0"/>
          <p:nvPr/>
        </p:nvPicPr>
        <p:blipFill>
          <a:blip r:embed="rId4">
            <a:alphaModFix/>
          </a:blip>
          <a:stretch>
            <a:fillRect/>
          </a:stretch>
        </p:blipFill>
        <p:spPr>
          <a:xfrm>
            <a:off x="565700" y="857250"/>
            <a:ext cx="4572000" cy="3429000"/>
          </a:xfrm>
          <a:prstGeom prst="rect">
            <a:avLst/>
          </a:prstGeom>
          <a:noFill/>
          <a:ln>
            <a:noFill/>
          </a:ln>
          <a:effectLst>
            <a:outerShdw blurRad="857250" rotWithShape="0" algn="bl" dir="2700000" dist="381000">
              <a:srgbClr val="D9D9D9"/>
            </a:outerShdw>
          </a:effectLst>
        </p:spPr>
      </p:pic>
      <p:sp>
        <p:nvSpPr>
          <p:cNvPr id="90" name="Google Shape;90;p17"/>
          <p:cNvSpPr txBox="1"/>
          <p:nvPr/>
        </p:nvSpPr>
        <p:spPr>
          <a:xfrm>
            <a:off x="6363600" y="2571750"/>
            <a:ext cx="2780400" cy="151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solidFill>
                  <a:srgbClr val="EFEFEF"/>
                </a:solidFill>
                <a:latin typeface="Caveat"/>
                <a:ea typeface="Caveat"/>
                <a:cs typeface="Caveat"/>
                <a:sym typeface="Caveat"/>
              </a:rPr>
              <a:t>The </a:t>
            </a:r>
            <a:r>
              <a:rPr lang="en" sz="2800">
                <a:solidFill>
                  <a:srgbClr val="EFEFEF"/>
                </a:solidFill>
                <a:uFill>
                  <a:noFill/>
                </a:uFill>
                <a:latin typeface="Caveat"/>
                <a:ea typeface="Caveat"/>
                <a:cs typeface="Caveat"/>
                <a:sym typeface="Caveat"/>
                <a:hlinkClick r:id="rId5">
                  <a:extLst>
                    <a:ext uri="{A12FA001-AC4F-418D-AE19-62706E023703}">
                      <ahyp:hlinkClr val="tx"/>
                    </a:ext>
                  </a:extLst>
                </a:hlinkClick>
              </a:rPr>
              <a:t>opinion</a:t>
            </a:r>
            <a:endParaRPr sz="2800">
              <a:solidFill>
                <a:srgbClr val="EFEFEF"/>
              </a:solidFill>
              <a:latin typeface="Caveat"/>
              <a:ea typeface="Caveat"/>
              <a:cs typeface="Caveat"/>
              <a:sym typeface="Caveat"/>
            </a:endParaRPr>
          </a:p>
          <a:p>
            <a:pPr indent="0" lvl="0" marL="0" rtl="0" algn="l">
              <a:spcBef>
                <a:spcPts val="0"/>
              </a:spcBef>
              <a:spcAft>
                <a:spcPts val="0"/>
              </a:spcAft>
              <a:buNone/>
            </a:pPr>
            <a:r>
              <a:t/>
            </a:r>
            <a:endParaRPr sz="2800">
              <a:solidFill>
                <a:srgbClr val="EFEFEF"/>
              </a:solidFill>
              <a:latin typeface="Caveat"/>
              <a:ea typeface="Caveat"/>
              <a:cs typeface="Caveat"/>
              <a:sym typeface="Caveat"/>
            </a:endParaRPr>
          </a:p>
          <a:p>
            <a:pPr indent="0" lvl="0" marL="0" rtl="0" algn="l">
              <a:spcBef>
                <a:spcPts val="0"/>
              </a:spcBef>
              <a:spcAft>
                <a:spcPts val="0"/>
              </a:spcAft>
              <a:buNone/>
            </a:pPr>
            <a:r>
              <a:rPr lang="en" sz="2800">
                <a:solidFill>
                  <a:srgbClr val="EFEFEF"/>
                </a:solidFill>
                <a:latin typeface="Caveat"/>
                <a:ea typeface="Caveat"/>
                <a:cs typeface="Caveat"/>
                <a:sym typeface="Caveat"/>
              </a:rPr>
              <a:t>S</a:t>
            </a:r>
            <a:r>
              <a:rPr lang="en" sz="2800">
                <a:solidFill>
                  <a:srgbClr val="EFEFEF"/>
                </a:solidFill>
                <a:uFill>
                  <a:noFill/>
                </a:uFill>
                <a:latin typeface="Caveat"/>
                <a:ea typeface="Caveat"/>
                <a:cs typeface="Caveat"/>
                <a:sym typeface="Caveat"/>
                <a:hlinkClick r:id="rId6">
                  <a:extLst>
                    <a:ext uri="{A12FA001-AC4F-418D-AE19-62706E023703}">
                      <ahyp:hlinkClr val="tx"/>
                    </a:ext>
                  </a:extLst>
                </a:hlinkClick>
              </a:rPr>
              <a:t>ummary</a:t>
            </a:r>
            <a:endParaRPr sz="2800">
              <a:solidFill>
                <a:srgbClr val="EFEFEF"/>
              </a:solidFill>
              <a:latin typeface="Caveat"/>
              <a:ea typeface="Caveat"/>
              <a:cs typeface="Caveat"/>
              <a:sym typeface="Caveat"/>
            </a:endParaRPr>
          </a:p>
          <a:p>
            <a:pPr indent="0" lvl="0" marL="0" rtl="0" algn="l">
              <a:spcBef>
                <a:spcPts val="0"/>
              </a:spcBef>
              <a:spcAft>
                <a:spcPts val="0"/>
              </a:spcAft>
              <a:buNone/>
            </a:pPr>
            <a:r>
              <a:t/>
            </a:r>
            <a:endParaRPr sz="2800">
              <a:latin typeface="Lobster"/>
              <a:ea typeface="Lobster"/>
              <a:cs typeface="Lobster"/>
              <a:sym typeface="Lobster"/>
            </a:endParaRPr>
          </a:p>
          <a:p>
            <a:pPr indent="0" lvl="0" marL="0" rtl="0" algn="l">
              <a:spcBef>
                <a:spcPts val="0"/>
              </a:spcBef>
              <a:spcAft>
                <a:spcPts val="0"/>
              </a:spcAft>
              <a:buNone/>
            </a:pPr>
            <a:r>
              <a:t/>
            </a:r>
            <a:endParaRPr sz="2800">
              <a:latin typeface="Lobster"/>
              <a:ea typeface="Lobster"/>
              <a:cs typeface="Lobster"/>
              <a:sym typeface="Lobste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pic>
        <p:nvPicPr>
          <p:cNvPr descr="Want a specific SCOTUS case covered? Your idea gets picked when you donate on Patreon: https://www.patreon.com/iammrbeat&#10;Mr. Beat's band: http://electricneedleroom.net/&#10;Mr. Beat on Twitter: https://twitter.com/beatmastermatt&#10;&#10;In the fourth episode of Supreme Court Briefs, Mr. Beat goes back to 2002 to look at darn high schoolers causing mischief with a banner about marijuana. Is it their First Amendment right or are they disrupting school?&#10;&#10;Joseph Frederick, a student at Juneau-Douglas High School, excitedly waited with his friends for the Olympic Torch relay runner, who would be coming by at any moment. Despite the cold, the school had decided to have a small field trip to let its students see the Olympic relay pass through on its way to the games down in Salt Lake City. Frederick and the other students gathered across the street from the school. They were surrounded by the media, also there to capture the moment on film. &#10;&#10;As the Olympic relay approached, Joseph and his friends revealed a 14-foot banner that read “Bong Hits 4 Jesus.” The media captured the whole thing on film. As soon as she noticed it, the principal, Deborah Morse, immediately came over and told the students to take it down. After Joseph refused, she snatched the banner away and later suspended Joseph for ten days. Morse cited the school’s anti-drug policy, as the banner clearly referenced marijuana. Joseph later recalled that the original suspension was five days, but Morse doubled it after he quoted Thomas Jefferson concerning free speech. He also argued the banner was never about promoting drug use. He just wanted to attract the attention of the media. &#10;&#10;Well, I’d say he succeeded. Helped by the American Civil Liberties Union, Joseph Frederick sued the principal and the Juneau school district, arguing that he was denied freedom of speech as protected by the First Amendment to the Constitution. He also wanted to clear his name and sought monetary awards for the trouble of going through the process.&#10;&#10;The United States District Court for the District of Alaska dismissed Joseph’s case, based on the legal precedent set by the Supreme Court in Bethel School District v. Fraser. In that case, the Court ruled that vulgar or offensive speech could be banned in schools. &#10;&#10;However, the Ninth Circuit Court reversed the decision of the District Court. They unanimously argued that Joseph and his friends absolutely had the right to hold the banner, if it was actually on school grounds, not across the street from school grounds. They claimed the Fraser case didn’t apply here. They said Tinker v. Des Moines Independent Community School District, a Supreme Court case that protected student political speech, applied here instead. They went on to argue that what Joseph did wasn’t as offensive and more political in nature than the vulgar speech seen in the Fraser case. It also didn’t cause a disturbance at the school.&#10;&#10;Eventually, the case would up going to the Supreme Court anyway. They heard oral arguments on March 19, 2007. Ken Starr, the famous lawyer who heavily investigated the Clinton administration during the 1990s, spoke on behalf of the school district. He said, “To promote drugs is utterly inconsistent with the educational mission of the school. The court has spoken more broadly with respect to the need to defer to school officials in identifying the educational mission.”&#10;&#10;Joseph Frederick’s lawyer, Douglas Mertz, argued that the case was about free speech, and he emphasized that the torch relay was not school sponsored, nor was the banner on school property. In fact, Joseph had apparently not been to school the entire day. &#10;&#10;Regardless, the Court apparently viewed the event as a school event. It ruled 5-4 in the school board’s favor, arguing that the First Amendment does not prevent schools from limiting speech at a school event, especially when it promoted the use of illegal drugs. &#10;&#10;Chief Justice John Roberts classified the banner as “school speech,” which protects student speech due to the First Amendment. However, it also protected the school’s right to limit student speech if it is disruptive. He cited Bethel School District v. Fraser and another Supreme Court case, Hazelwood School District v. Kuhlmeier, to back up this legal precedent. In other words, this wasn’t about protecting political protest, this was about protecting students from the dangers of drug abuse.&#10;&#10;Justice Clarence Thomas not only agreed, but added that student speech should be limited further, arguing that the Tinker v. Des Moines Independent Community School District case should be overturned.&#10;&#10;Morse v. Frederick further restricted student speech, but it didn’t solve the debate. Many still demand more protection of school speech." id="95" name="Google Shape;95;p18" title="Bong Hits 4 Jesus? | Morse v. Frederick">
            <a:hlinkClick r:id="rId3"/>
          </p:cNvPr>
          <p:cNvPicPr preferRelativeResize="0"/>
          <p:nvPr/>
        </p:nvPicPr>
        <p:blipFill>
          <a:blip r:embed="rId4">
            <a:alphaModFix/>
          </a:blip>
          <a:stretch>
            <a:fillRect/>
          </a:stretch>
        </p:blipFill>
        <p:spPr>
          <a:xfrm>
            <a:off x="565725" y="857250"/>
            <a:ext cx="4572000" cy="3429000"/>
          </a:xfrm>
          <a:prstGeom prst="rect">
            <a:avLst/>
          </a:prstGeom>
          <a:noFill/>
          <a:ln>
            <a:noFill/>
          </a:ln>
          <a:effectLst>
            <a:outerShdw blurRad="857250" rotWithShape="0" algn="bl" dir="2700000" dist="381000">
              <a:srgbClr val="D9D9D9"/>
            </a:outerShdw>
          </a:effectLst>
        </p:spPr>
      </p:pic>
      <p:sp>
        <p:nvSpPr>
          <p:cNvPr id="96" name="Google Shape;96;p18"/>
          <p:cNvSpPr txBox="1"/>
          <p:nvPr/>
        </p:nvSpPr>
        <p:spPr>
          <a:xfrm>
            <a:off x="6224700" y="2571750"/>
            <a:ext cx="2919300" cy="145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solidFill>
                  <a:srgbClr val="D9D9D9"/>
                </a:solidFill>
                <a:uFill>
                  <a:noFill/>
                </a:uFill>
                <a:latin typeface="Caveat"/>
                <a:ea typeface="Caveat"/>
                <a:cs typeface="Caveat"/>
                <a:sym typeface="Caveat"/>
                <a:hlinkClick r:id="rId5">
                  <a:extLst>
                    <a:ext uri="{A12FA001-AC4F-418D-AE19-62706E023703}">
                      <ahyp:hlinkClr val="tx"/>
                    </a:ext>
                  </a:extLst>
                </a:hlinkClick>
              </a:rPr>
              <a:t>The opinion</a:t>
            </a:r>
            <a:endParaRPr sz="2800">
              <a:solidFill>
                <a:srgbClr val="D9D9D9"/>
              </a:solidFill>
              <a:latin typeface="Caveat"/>
              <a:ea typeface="Caveat"/>
              <a:cs typeface="Caveat"/>
              <a:sym typeface="Caveat"/>
            </a:endParaRPr>
          </a:p>
          <a:p>
            <a:pPr indent="0" lvl="0" marL="0" rtl="0" algn="l">
              <a:spcBef>
                <a:spcPts val="0"/>
              </a:spcBef>
              <a:spcAft>
                <a:spcPts val="0"/>
              </a:spcAft>
              <a:buNone/>
            </a:pPr>
            <a:r>
              <a:t/>
            </a:r>
            <a:endParaRPr sz="2800">
              <a:solidFill>
                <a:srgbClr val="D9D9D9"/>
              </a:solidFill>
              <a:latin typeface="Caveat"/>
              <a:ea typeface="Caveat"/>
              <a:cs typeface="Caveat"/>
              <a:sym typeface="Caveat"/>
            </a:endParaRPr>
          </a:p>
          <a:p>
            <a:pPr indent="0" lvl="0" marL="0" rtl="0" algn="l">
              <a:spcBef>
                <a:spcPts val="0"/>
              </a:spcBef>
              <a:spcAft>
                <a:spcPts val="0"/>
              </a:spcAft>
              <a:buNone/>
            </a:pPr>
            <a:r>
              <a:rPr lang="en" sz="2800">
                <a:solidFill>
                  <a:srgbClr val="D9D9D9"/>
                </a:solidFill>
                <a:latin typeface="Caveat"/>
                <a:ea typeface="Caveat"/>
                <a:cs typeface="Caveat"/>
                <a:sym typeface="Caveat"/>
              </a:rPr>
              <a:t>S</a:t>
            </a:r>
            <a:r>
              <a:rPr lang="en" sz="2800">
                <a:solidFill>
                  <a:srgbClr val="D9D9D9"/>
                </a:solidFill>
                <a:uFill>
                  <a:noFill/>
                </a:uFill>
                <a:latin typeface="Caveat"/>
                <a:ea typeface="Caveat"/>
                <a:cs typeface="Caveat"/>
                <a:sym typeface="Caveat"/>
                <a:hlinkClick r:id="rId6">
                  <a:extLst>
                    <a:ext uri="{A12FA001-AC4F-418D-AE19-62706E023703}">
                      <ahyp:hlinkClr val="tx"/>
                    </a:ext>
                  </a:extLst>
                </a:hlinkClick>
              </a:rPr>
              <a:t>ummary</a:t>
            </a:r>
            <a:endParaRPr sz="2800">
              <a:solidFill>
                <a:srgbClr val="D9D9D9"/>
              </a:solidFill>
              <a:latin typeface="Caveat"/>
              <a:ea typeface="Caveat"/>
              <a:cs typeface="Caveat"/>
              <a:sym typeface="Cavea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pic>
        <p:nvPicPr>
          <p:cNvPr descr="Like FIRE on Facebook: http://facebook.com/TheFIREorg&#10;Follow FIRE on Twitter: http://twitter.com/TheFIREorg&#10;Subscribe for email updates: https://www.thefire.org/subscribe-to-fires-updates/&#10;&#10;In this brief educational video, First Amendment Scholar David L. Hudson Jr. explains the story and significance of the Supreme Court’s Ruling in Hazelwood School District v. Kuhlmeier (1988).&#10;&#10;In Hazelwood, the Supreme Court ruled in favor of a school district after a high school principal censored two articles published by the high school newspaper as part of a journalism class. &#10;&#10;While the Supreme Court’s 1969 decision in Tinker v. Des Moines Independent Community School District established stronger protections for student speech, Hazelwood gave schools more leeway to censor student expression when the expression took place in the context of activities sponsored by the school." id="101" name="Google Shape;101;p19" title="FIRE Starters: Hazelwood School District v. Kuhlmeier">
            <a:hlinkClick r:id="rId3"/>
          </p:cNvPr>
          <p:cNvPicPr preferRelativeResize="0"/>
          <p:nvPr/>
        </p:nvPicPr>
        <p:blipFill>
          <a:blip r:embed="rId4">
            <a:alphaModFix/>
          </a:blip>
          <a:stretch>
            <a:fillRect/>
          </a:stretch>
        </p:blipFill>
        <p:spPr>
          <a:xfrm>
            <a:off x="704725" y="857250"/>
            <a:ext cx="4572000" cy="3429000"/>
          </a:xfrm>
          <a:prstGeom prst="rect">
            <a:avLst/>
          </a:prstGeom>
          <a:noFill/>
          <a:ln>
            <a:noFill/>
          </a:ln>
          <a:effectLst>
            <a:outerShdw blurRad="857250" rotWithShape="0" algn="bl" dir="2700000" dist="381000">
              <a:srgbClr val="D9D9D9"/>
            </a:outerShdw>
          </a:effectLst>
        </p:spPr>
      </p:pic>
      <p:sp>
        <p:nvSpPr>
          <p:cNvPr id="102" name="Google Shape;102;p19"/>
          <p:cNvSpPr txBox="1"/>
          <p:nvPr/>
        </p:nvSpPr>
        <p:spPr>
          <a:xfrm>
            <a:off x="6099225" y="2571750"/>
            <a:ext cx="3044700" cy="260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solidFill>
                  <a:srgbClr val="EFEFEF"/>
                </a:solidFill>
                <a:uFill>
                  <a:noFill/>
                </a:uFill>
                <a:latin typeface="Caveat"/>
                <a:ea typeface="Caveat"/>
                <a:cs typeface="Caveat"/>
                <a:sym typeface="Caveat"/>
                <a:hlinkClick r:id="rId5">
                  <a:extLst>
                    <a:ext uri="{A12FA001-AC4F-418D-AE19-62706E023703}">
                      <ahyp:hlinkClr val="tx"/>
                    </a:ext>
                  </a:extLst>
                </a:hlinkClick>
              </a:rPr>
              <a:t>The opinion</a:t>
            </a:r>
            <a:endParaRPr sz="2800">
              <a:solidFill>
                <a:srgbClr val="EFEFEF"/>
              </a:solidFill>
              <a:latin typeface="Caveat"/>
              <a:ea typeface="Caveat"/>
              <a:cs typeface="Caveat"/>
              <a:sym typeface="Caveat"/>
            </a:endParaRPr>
          </a:p>
          <a:p>
            <a:pPr indent="0" lvl="0" marL="0" rtl="0" algn="l">
              <a:spcBef>
                <a:spcPts val="0"/>
              </a:spcBef>
              <a:spcAft>
                <a:spcPts val="0"/>
              </a:spcAft>
              <a:buNone/>
            </a:pPr>
            <a:r>
              <a:t/>
            </a:r>
            <a:endParaRPr sz="2800">
              <a:solidFill>
                <a:srgbClr val="EFEFEF"/>
              </a:solidFill>
              <a:latin typeface="Caveat"/>
              <a:ea typeface="Caveat"/>
              <a:cs typeface="Caveat"/>
              <a:sym typeface="Caveat"/>
            </a:endParaRPr>
          </a:p>
          <a:p>
            <a:pPr indent="0" lvl="0" marL="0" rtl="0" algn="l">
              <a:spcBef>
                <a:spcPts val="0"/>
              </a:spcBef>
              <a:spcAft>
                <a:spcPts val="0"/>
              </a:spcAft>
              <a:buNone/>
            </a:pPr>
            <a:r>
              <a:rPr lang="en" sz="2800">
                <a:solidFill>
                  <a:srgbClr val="EFEFEF"/>
                </a:solidFill>
                <a:uFill>
                  <a:noFill/>
                </a:uFill>
                <a:latin typeface="Caveat"/>
                <a:ea typeface="Caveat"/>
                <a:cs typeface="Caveat"/>
                <a:sym typeface="Caveat"/>
                <a:hlinkClick r:id="rId6">
                  <a:extLst>
                    <a:ext uri="{A12FA001-AC4F-418D-AE19-62706E023703}">
                      <ahyp:hlinkClr val="tx"/>
                    </a:ext>
                  </a:extLst>
                </a:hlinkClick>
              </a:rPr>
              <a:t>Summary</a:t>
            </a:r>
            <a:endParaRPr sz="2800">
              <a:solidFill>
                <a:srgbClr val="EFEFEF"/>
              </a:solidFill>
              <a:latin typeface="Caveat"/>
              <a:ea typeface="Caveat"/>
              <a:cs typeface="Caveat"/>
              <a:sym typeface="Cavea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pic>
        <p:nvPicPr>
          <p:cNvPr descr="Like FIRE on Facebook: http://facebook.com/TheFIREorg&#10;Follow FIRE on Twitter: http://twitter.com/TheFIREorg&#10;Subscribe for email updates: https://www.thefire.org/subscribe-to-fires-updates/&#10;&#10;In this brief educational video, First Amendment Scholar David L. Hudson Jr. explains the story and significance of the Supreme Court’s Ruling in Bethel School District v. Fraser (1986).&#10;&#10;In this case, high school student Matthew Fraser was suspended after giving a speech supporting a classmate’s candidacy for student government at a school assembly. Fraser’s speech contained numerous sexual innuendos, and the school found that he violated several school district policies, including against disruption and vulgar language. &#10;&#10;Fraser sued the school district on First Amendment grounds, and prevailed at the district and intermediate court levels. The district appealed to the Supreme Court, which reversed the lower courts, ruling that Fraser’s rights have not been violated. Where the Court’s earlier ruling in Tinker v. Des Moines Independent Community School District (1969) had defended students’ basic right to political expression in schools, the Fraser decision defended schools’ rights to prohibit indecent or vulgar expression." id="107" name="Google Shape;107;p20" title="FIRE Starters: Bethel School District v. Fraser">
            <a:hlinkClick r:id="rId3"/>
          </p:cNvPr>
          <p:cNvPicPr preferRelativeResize="0"/>
          <p:nvPr/>
        </p:nvPicPr>
        <p:blipFill>
          <a:blip r:embed="rId4">
            <a:alphaModFix/>
          </a:blip>
          <a:stretch>
            <a:fillRect/>
          </a:stretch>
        </p:blipFill>
        <p:spPr>
          <a:xfrm>
            <a:off x="590825" y="857250"/>
            <a:ext cx="4572000" cy="3429000"/>
          </a:xfrm>
          <a:prstGeom prst="rect">
            <a:avLst/>
          </a:prstGeom>
          <a:noFill/>
          <a:ln>
            <a:noFill/>
          </a:ln>
          <a:effectLst>
            <a:outerShdw blurRad="857250" rotWithShape="0" algn="bl" dir="2700000" dist="381000">
              <a:srgbClr val="EFEFEF"/>
            </a:outerShdw>
          </a:effectLst>
        </p:spPr>
      </p:pic>
      <p:sp>
        <p:nvSpPr>
          <p:cNvPr id="108" name="Google Shape;108;p20"/>
          <p:cNvSpPr txBox="1"/>
          <p:nvPr/>
        </p:nvSpPr>
        <p:spPr>
          <a:xfrm>
            <a:off x="6149475" y="2276400"/>
            <a:ext cx="2994600" cy="286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solidFill>
                  <a:srgbClr val="EFEFEF"/>
                </a:solidFill>
                <a:uFill>
                  <a:noFill/>
                </a:uFill>
                <a:latin typeface="Caveat"/>
                <a:ea typeface="Caveat"/>
                <a:cs typeface="Caveat"/>
                <a:sym typeface="Caveat"/>
                <a:hlinkClick r:id="rId5">
                  <a:extLst>
                    <a:ext uri="{A12FA001-AC4F-418D-AE19-62706E023703}">
                      <ahyp:hlinkClr val="tx"/>
                    </a:ext>
                  </a:extLst>
                </a:hlinkClick>
              </a:rPr>
              <a:t>The opinion</a:t>
            </a:r>
            <a:endParaRPr sz="2800">
              <a:solidFill>
                <a:srgbClr val="EFEFEF"/>
              </a:solidFill>
              <a:latin typeface="Caveat"/>
              <a:ea typeface="Caveat"/>
              <a:cs typeface="Caveat"/>
              <a:sym typeface="Caveat"/>
            </a:endParaRPr>
          </a:p>
          <a:p>
            <a:pPr indent="0" lvl="0" marL="0" rtl="0" algn="l">
              <a:spcBef>
                <a:spcPts val="0"/>
              </a:spcBef>
              <a:spcAft>
                <a:spcPts val="0"/>
              </a:spcAft>
              <a:buNone/>
            </a:pPr>
            <a:r>
              <a:t/>
            </a:r>
            <a:endParaRPr sz="2800">
              <a:solidFill>
                <a:srgbClr val="EFEFEF"/>
              </a:solidFill>
              <a:latin typeface="Caveat"/>
              <a:ea typeface="Caveat"/>
              <a:cs typeface="Caveat"/>
              <a:sym typeface="Caveat"/>
            </a:endParaRPr>
          </a:p>
          <a:p>
            <a:pPr indent="0" lvl="0" marL="0" rtl="0" algn="l">
              <a:spcBef>
                <a:spcPts val="0"/>
              </a:spcBef>
              <a:spcAft>
                <a:spcPts val="0"/>
              </a:spcAft>
              <a:buNone/>
            </a:pPr>
            <a:r>
              <a:rPr lang="en" sz="2800">
                <a:solidFill>
                  <a:srgbClr val="EFEFEF"/>
                </a:solidFill>
                <a:uFill>
                  <a:noFill/>
                </a:uFill>
                <a:latin typeface="Caveat"/>
                <a:ea typeface="Caveat"/>
                <a:cs typeface="Caveat"/>
                <a:sym typeface="Caveat"/>
                <a:hlinkClick r:id="rId6">
                  <a:extLst>
                    <a:ext uri="{A12FA001-AC4F-418D-AE19-62706E023703}">
                      <ahyp:hlinkClr val="tx"/>
                    </a:ext>
                  </a:extLst>
                </a:hlinkClick>
              </a:rPr>
              <a:t>Summary</a:t>
            </a:r>
            <a:endParaRPr sz="2800">
              <a:solidFill>
                <a:srgbClr val="EFEFEF"/>
              </a:solidFill>
              <a:latin typeface="Caveat"/>
              <a:ea typeface="Caveat"/>
              <a:cs typeface="Caveat"/>
              <a:sym typeface="Cavea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1"/>
          <p:cNvSpPr txBox="1"/>
          <p:nvPr>
            <p:ph type="title"/>
          </p:nvPr>
        </p:nvSpPr>
        <p:spPr>
          <a:xfrm>
            <a:off x="265500" y="1209075"/>
            <a:ext cx="4045200" cy="150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Question</a:t>
            </a:r>
            <a:endParaRPr/>
          </a:p>
        </p:txBody>
      </p:sp>
      <p:sp>
        <p:nvSpPr>
          <p:cNvPr id="114" name="Google Shape;114;p21"/>
          <p:cNvSpPr txBox="1"/>
          <p:nvPr>
            <p:ph idx="1" type="subTitle"/>
          </p:nvPr>
        </p:nvSpPr>
        <p:spPr>
          <a:xfrm>
            <a:off x="265500" y="2769001"/>
            <a:ext cx="4045200" cy="134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 your school’s policies regarding speech and conduct align with SCOTUS precedent?</a:t>
            </a:r>
            <a:endParaRPr/>
          </a:p>
        </p:txBody>
      </p:sp>
      <p:sp>
        <p:nvSpPr>
          <p:cNvPr id="115" name="Google Shape;115;p21"/>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lang="en"/>
              <a:t>Take a moment to review your student handbook. Consider policies about bullying, social media usage, and language and conduct in school and determine if they are constitutional.</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2"/>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Group or Individual Assignment</a:t>
            </a:r>
            <a:endParaRPr/>
          </a:p>
        </p:txBody>
      </p:sp>
      <p:sp>
        <p:nvSpPr>
          <p:cNvPr id="121" name="Google Shape;121;p22"/>
          <p:cNvSpPr txBox="1"/>
          <p:nvPr>
            <p:ph idx="1" type="body"/>
          </p:nvPr>
        </p:nvSpPr>
        <p:spPr>
          <a:xfrm>
            <a:off x="387900" y="1489825"/>
            <a:ext cx="3999900" cy="30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Option A: </a:t>
            </a:r>
            <a:r>
              <a:rPr lang="en" sz="1800"/>
              <a:t>Position paper</a:t>
            </a:r>
            <a:endParaRPr sz="1800"/>
          </a:p>
          <a:p>
            <a:pPr indent="0" lvl="0" marL="0" rtl="0" algn="l">
              <a:spcBef>
                <a:spcPts val="1600"/>
              </a:spcBef>
              <a:spcAft>
                <a:spcPts val="1600"/>
              </a:spcAft>
              <a:buNone/>
            </a:pPr>
            <a:r>
              <a:rPr lang="en" sz="1800"/>
              <a:t>Write a position paper arguing for or against a school or district policy.  Use case law to support your position and submit your paper to the school board and/or local government. </a:t>
            </a:r>
            <a:endParaRPr/>
          </a:p>
        </p:txBody>
      </p:sp>
      <p:sp>
        <p:nvSpPr>
          <p:cNvPr id="122" name="Google Shape;122;p22"/>
          <p:cNvSpPr txBox="1"/>
          <p:nvPr>
            <p:ph idx="2" type="body"/>
          </p:nvPr>
        </p:nvSpPr>
        <p:spPr>
          <a:xfrm>
            <a:off x="4756200" y="1489825"/>
            <a:ext cx="3999900" cy="30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Option B: iMovie Documentary</a:t>
            </a:r>
            <a:endParaRPr sz="1800"/>
          </a:p>
          <a:p>
            <a:pPr indent="0" lvl="0" marL="0" rtl="0" algn="l">
              <a:spcBef>
                <a:spcPts val="1600"/>
              </a:spcBef>
              <a:spcAft>
                <a:spcPts val="0"/>
              </a:spcAft>
              <a:buNone/>
            </a:pPr>
            <a:r>
              <a:rPr lang="en" sz="1800"/>
              <a:t>Create a short video presenting t</a:t>
            </a:r>
            <a:r>
              <a:rPr lang="en" sz="1800"/>
              <a:t>he historical perspective and/or the civic imperative of a particular policy. What are the arguments for expanding or narrowing the scope of the First Amendment in schools?</a:t>
            </a:r>
            <a:endParaRPr sz="1800"/>
          </a:p>
          <a:p>
            <a:pPr indent="0" lvl="0" marL="0" rtl="0" algn="l">
              <a:spcBef>
                <a:spcPts val="1600"/>
              </a:spcBef>
              <a:spcAft>
                <a:spcPts val="16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