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6"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97d67d9c3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97d67d9c3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97d67d9c3e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97d67d9c3e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7f6a446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7f6a446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7f6a4467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7f6a4467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97f6a4467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97f6a4467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97f6a4467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97f6a4467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155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nhcivics.org/curriculum-library/thank-a-vetera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s://drive.google.com/file/d/10AYImscuRPCm5ISRMe4hITbiJveRX4Nu/view"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www.youtube.com/watch?v=iwARh3i8pNo"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ZgRLva6MgqQ"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53" name="Shape 53"/>
        <p:cNvGrpSpPr/>
        <p:nvPr/>
      </p:nvGrpSpPr>
      <p:grpSpPr>
        <a:xfrm>
          <a:off x="0" y="0"/>
          <a:ext cx="0" cy="0"/>
          <a:chOff x="0" y="0"/>
          <a:chExt cx="0" cy="0"/>
        </a:xfrm>
      </p:grpSpPr>
      <p:sp>
        <p:nvSpPr>
          <p:cNvPr id="54" name="Google Shape;54;p13"/>
          <p:cNvSpPr txBox="1"/>
          <p:nvPr/>
        </p:nvSpPr>
        <p:spPr>
          <a:xfrm>
            <a:off x="0" y="0"/>
            <a:ext cx="8799000" cy="285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Teacher Notes: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i="1" lang="en" sz="1650">
                <a:solidFill>
                  <a:srgbClr val="565656"/>
                </a:solidFill>
              </a:rPr>
              <a:t>Purpose: </a:t>
            </a:r>
            <a:r>
              <a:rPr lang="en" sz="1650">
                <a:solidFill>
                  <a:srgbClr val="565656"/>
                </a:solidFill>
              </a:rPr>
              <a:t>Given background knowledge on Veteran’s Day and who veterans are, students will be able to give at least two reasons why veterans are so important.</a:t>
            </a:r>
            <a:endParaRPr sz="2000">
              <a:solidFill>
                <a:schemeClr val="dk1"/>
              </a:solidFill>
            </a:endParaRPr>
          </a:p>
          <a:p>
            <a:pPr indent="0" lvl="0" marL="0" rtl="0" algn="l">
              <a:spcBef>
                <a:spcPts val="0"/>
              </a:spcBef>
              <a:spcAft>
                <a:spcPts val="0"/>
              </a:spcAft>
              <a:buNone/>
            </a:pPr>
            <a:r>
              <a:t/>
            </a:r>
            <a:endParaRPr b="1" i="1" sz="1650">
              <a:solidFill>
                <a:srgbClr val="565656"/>
              </a:solidFill>
            </a:endParaRPr>
          </a:p>
          <a:p>
            <a:pPr indent="0" lvl="0" marL="0" rtl="0" algn="l">
              <a:lnSpc>
                <a:spcPct val="115000"/>
              </a:lnSpc>
              <a:spcBef>
                <a:spcPts val="0"/>
              </a:spcBef>
              <a:spcAft>
                <a:spcPts val="0"/>
              </a:spcAft>
              <a:buNone/>
            </a:pPr>
            <a:r>
              <a:rPr b="1" lang="en" sz="1650">
                <a:solidFill>
                  <a:srgbClr val="565656"/>
                </a:solidFill>
              </a:rPr>
              <a:t>Click here for the original lesson. </a:t>
            </a:r>
            <a:endParaRPr b="1" sz="1650">
              <a:solidFill>
                <a:srgbClr val="565656"/>
              </a:solidFill>
            </a:endParaRPr>
          </a:p>
          <a:p>
            <a:pPr indent="0" lvl="0" marL="0" rtl="0" algn="l">
              <a:lnSpc>
                <a:spcPct val="115000"/>
              </a:lnSpc>
              <a:spcBef>
                <a:spcPts val="0"/>
              </a:spcBef>
              <a:spcAft>
                <a:spcPts val="0"/>
              </a:spcAft>
              <a:buNone/>
            </a:pPr>
            <a:r>
              <a:rPr b="1" lang="en" sz="1650" u="sng">
                <a:solidFill>
                  <a:schemeClr val="hlink"/>
                </a:solidFill>
                <a:hlinkClick r:id="rId3"/>
              </a:rPr>
              <a:t>Thank a Veteran</a:t>
            </a:r>
            <a:endParaRPr b="1" sz="1650">
              <a:solidFill>
                <a:srgbClr val="565656"/>
              </a:solidFill>
            </a:endParaRPr>
          </a:p>
          <a:p>
            <a:pPr indent="0" lvl="0" marL="0" rtl="0" algn="l">
              <a:lnSpc>
                <a:spcPct val="115000"/>
              </a:lnSpc>
              <a:spcBef>
                <a:spcPts val="0"/>
              </a:spcBef>
              <a:spcAft>
                <a:spcPts val="0"/>
              </a:spcAft>
              <a:buNone/>
            </a:pPr>
            <a:r>
              <a:t/>
            </a:r>
            <a:endParaRPr b="1" sz="1650">
              <a:solidFill>
                <a:srgbClr val="565656"/>
              </a:solidFill>
            </a:endParaRPr>
          </a:p>
          <a:p>
            <a:pPr indent="0" lvl="0" marL="0" rtl="0" algn="l">
              <a:lnSpc>
                <a:spcPct val="115000"/>
              </a:lnSpc>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This lesson has been adapted for students participating in a remote/hybrid model.</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249375" y="0"/>
            <a:ext cx="8333400" cy="94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t>What is a Veteran?</a:t>
            </a:r>
            <a:endParaRPr sz="4800"/>
          </a:p>
        </p:txBody>
      </p:sp>
      <p:pic>
        <p:nvPicPr>
          <p:cNvPr id="60" name="Google Shape;60;p14"/>
          <p:cNvPicPr preferRelativeResize="0"/>
          <p:nvPr/>
        </p:nvPicPr>
        <p:blipFill>
          <a:blip r:embed="rId3">
            <a:alphaModFix/>
          </a:blip>
          <a:stretch>
            <a:fillRect/>
          </a:stretch>
        </p:blipFill>
        <p:spPr>
          <a:xfrm>
            <a:off x="1277498" y="1257325"/>
            <a:ext cx="6277149" cy="3532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nvSpPr>
        <p:spPr>
          <a:xfrm>
            <a:off x="-176700" y="311700"/>
            <a:ext cx="9268800" cy="19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222222"/>
                </a:solidFill>
              </a:rPr>
              <a:t>A veteran is a former member of the armed services or military. Branches of the military include the Army, Navy, Air Force, Marine Corps and Coast Guard. Veterans may have served during times of war or peace.</a:t>
            </a:r>
            <a:endParaRPr b="1" sz="2400"/>
          </a:p>
        </p:txBody>
      </p:sp>
      <p:sp>
        <p:nvSpPr>
          <p:cNvPr id="66" name="Google Shape;66;p15"/>
          <p:cNvSpPr txBox="1"/>
          <p:nvPr/>
        </p:nvSpPr>
        <p:spPr>
          <a:xfrm>
            <a:off x="426025" y="3938150"/>
            <a:ext cx="8395800" cy="107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FFFFFF"/>
                </a:solidFill>
                <a:hlinkClick r:id="rId3">
                  <a:extLst>
                    <a:ext uri="{A12FA001-AC4F-418D-AE19-62706E023703}">
                      <ahyp:hlinkClr val="tx"/>
                    </a:ext>
                  </a:extLst>
                </a:hlinkClick>
              </a:rPr>
              <a:t>CLICK  HERE TO LISTEN</a:t>
            </a:r>
            <a:endParaRPr>
              <a:solidFill>
                <a:srgbClr val="FFFFFF"/>
              </a:solidFill>
            </a:endParaRPr>
          </a:p>
          <a:p>
            <a:pPr indent="0" lvl="0" marL="0" rtl="0" algn="l">
              <a:spcBef>
                <a:spcPts val="0"/>
              </a:spcBef>
              <a:spcAft>
                <a:spcPts val="0"/>
              </a:spcAft>
              <a:buNone/>
            </a:pPr>
            <a:r>
              <a:t/>
            </a:r>
            <a:endParaRPr/>
          </a:p>
        </p:txBody>
      </p:sp>
      <p:pic>
        <p:nvPicPr>
          <p:cNvPr id="67" name="Google Shape;67;p15"/>
          <p:cNvPicPr preferRelativeResize="0"/>
          <p:nvPr/>
        </p:nvPicPr>
        <p:blipFill>
          <a:blip r:embed="rId4">
            <a:alphaModFix/>
          </a:blip>
          <a:stretch>
            <a:fillRect/>
          </a:stretch>
        </p:blipFill>
        <p:spPr>
          <a:xfrm>
            <a:off x="4073225" y="2088724"/>
            <a:ext cx="4300125" cy="2799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nvSpPr>
        <p:spPr>
          <a:xfrm>
            <a:off x="529925" y="342900"/>
            <a:ext cx="8240100" cy="16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t>What is Veteran’s Day?</a:t>
            </a:r>
            <a:endParaRPr sz="4800"/>
          </a:p>
        </p:txBody>
      </p:sp>
      <p:pic>
        <p:nvPicPr>
          <p:cNvPr descr="Here is a quick story about the history of Veterans Day and why we appreciate the men and women who have served in our Armed Forces.  Send me an email if you use it with your kids or in your class.  Thanks and God Bless America!" id="73" name="Google Shape;73;p16" title="Veterans Day Explanation for Kids">
            <a:hlinkClick r:id="rId3"/>
          </p:cNvPr>
          <p:cNvPicPr preferRelativeResize="0"/>
          <p:nvPr/>
        </p:nvPicPr>
        <p:blipFill>
          <a:blip r:embed="rId4">
            <a:alphaModFix/>
          </a:blip>
          <a:stretch>
            <a:fillRect/>
          </a:stretch>
        </p:blipFill>
        <p:spPr>
          <a:xfrm>
            <a:off x="2591975" y="1329400"/>
            <a:ext cx="4116000" cy="3087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nvSpPr>
        <p:spPr>
          <a:xfrm>
            <a:off x="382025" y="480625"/>
            <a:ext cx="8367600" cy="82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t>Do you know a veteran?</a:t>
            </a:r>
            <a:endParaRPr sz="4800"/>
          </a:p>
          <a:p>
            <a:pPr indent="0" lvl="0" marL="0" rtl="0" algn="l">
              <a:spcBef>
                <a:spcPts val="0"/>
              </a:spcBef>
              <a:spcAft>
                <a:spcPts val="0"/>
              </a:spcAft>
              <a:buNone/>
            </a:pPr>
            <a:r>
              <a:t/>
            </a:r>
            <a:endParaRPr sz="4800"/>
          </a:p>
        </p:txBody>
      </p:sp>
      <p:sp>
        <p:nvSpPr>
          <p:cNvPr id="79" name="Google Shape;79;p17"/>
          <p:cNvSpPr txBox="1"/>
          <p:nvPr/>
        </p:nvSpPr>
        <p:spPr>
          <a:xfrm>
            <a:off x="426025" y="1371600"/>
            <a:ext cx="8073900" cy="95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Ask an adult in your home if one of your family members is a veteran, or if your family knows a veteran.  Maybe you have a neighbor who is a veteran.  If you are able, your task is to interview a veteran so that you can share the interview with the class during a Zoom meeting. Be sure to thank your veteran for her/his service to our country. </a:t>
            </a:r>
            <a:endParaRPr/>
          </a:p>
        </p:txBody>
      </p:sp>
      <p:sp>
        <p:nvSpPr>
          <p:cNvPr id="80" name="Google Shape;80;p17"/>
          <p:cNvSpPr txBox="1"/>
          <p:nvPr/>
        </p:nvSpPr>
        <p:spPr>
          <a:xfrm>
            <a:off x="187050" y="2504250"/>
            <a:ext cx="8052900" cy="27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a few questions you can ask your veteran.</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What was your branch of service?  What was your job and when did you serve?</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What was the hardest part of your job?</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What was the most rewarding part of your job?</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
        <p:nvSpPr>
          <p:cNvPr id="81" name="Google Shape;81;p17"/>
          <p:cNvSpPr txBox="1"/>
          <p:nvPr/>
        </p:nvSpPr>
        <p:spPr>
          <a:xfrm>
            <a:off x="696175" y="3231650"/>
            <a:ext cx="62865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82" name="Google Shape;82;p17"/>
          <p:cNvSpPr txBox="1"/>
          <p:nvPr/>
        </p:nvSpPr>
        <p:spPr>
          <a:xfrm>
            <a:off x="696175" y="3896575"/>
            <a:ext cx="58398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3" name="Google Shape;83;p17"/>
          <p:cNvSpPr txBox="1"/>
          <p:nvPr/>
        </p:nvSpPr>
        <p:spPr>
          <a:xfrm>
            <a:off x="737775" y="4561500"/>
            <a:ext cx="4946100" cy="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nvSpPr>
        <p:spPr>
          <a:xfrm>
            <a:off x="825675" y="4424125"/>
            <a:ext cx="7739100" cy="60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450">
                <a:solidFill>
                  <a:srgbClr val="FFFFFF"/>
                </a:solidFill>
                <a:latin typeface="Roboto"/>
                <a:ea typeface="Roboto"/>
                <a:cs typeface="Roboto"/>
                <a:sym typeface="Roboto"/>
              </a:rPr>
              <a:t>This story helps in understanding what it means to honor those who have given their lives for our freedom.  </a:t>
            </a:r>
            <a:endParaRPr sz="1800">
              <a:solidFill>
                <a:srgbClr val="FFFFFF"/>
              </a:solidFill>
            </a:endParaRPr>
          </a:p>
        </p:txBody>
      </p:sp>
      <p:pic>
        <p:nvPicPr>
          <p:cNvPr descr="The Wall tells the story of a father and son as they remember their grandfather and father by visiting the Vietnam War memorial wall in Washington D.C. It's a great way to introduce a lesson on war veterans or U.S. History. This story is great to share for Memorial Day, as well as the Fourth of July." id="89" name="Google Shape;89;p18" title="Read Aloud: The Wall, Written By: Eve Bunting">
            <a:hlinkClick r:id="rId3"/>
          </p:cNvPr>
          <p:cNvPicPr preferRelativeResize="0"/>
          <p:nvPr/>
        </p:nvPicPr>
        <p:blipFill>
          <a:blip r:embed="rId4">
            <a:alphaModFix/>
          </a:blip>
          <a:stretch>
            <a:fillRect/>
          </a:stretch>
        </p:blipFill>
        <p:spPr>
          <a:xfrm>
            <a:off x="1553775" y="308075"/>
            <a:ext cx="5304226" cy="3978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nvSpPr>
        <p:spPr>
          <a:xfrm>
            <a:off x="550700" y="197425"/>
            <a:ext cx="8177700" cy="480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t>We have learned a lot about veterans and Veteran’s Day today!</a:t>
            </a:r>
            <a:endParaRPr sz="3600"/>
          </a:p>
          <a:p>
            <a:pPr indent="0" lvl="0" marL="0" rtl="0" algn="ctr">
              <a:spcBef>
                <a:spcPts val="0"/>
              </a:spcBef>
              <a:spcAft>
                <a:spcPts val="0"/>
              </a:spcAft>
              <a:buNone/>
            </a:pPr>
            <a:r>
              <a:rPr i="1" lang="en" sz="2400">
                <a:solidFill>
                  <a:srgbClr val="FFFFFF"/>
                </a:solidFill>
              </a:rPr>
              <a:t>Please type two, or three things you have learned today.</a:t>
            </a:r>
            <a:endParaRPr i="1" sz="2400">
              <a:solidFill>
                <a:srgbClr val="FFFFFF"/>
              </a:solidFill>
            </a:endParaRPr>
          </a:p>
          <a:p>
            <a:pPr indent="0" lvl="0" marL="0" rtl="0" algn="l">
              <a:spcBef>
                <a:spcPts val="0"/>
              </a:spcBef>
              <a:spcAft>
                <a:spcPts val="0"/>
              </a:spcAft>
              <a:buNone/>
            </a:pPr>
            <a:r>
              <a:t/>
            </a:r>
            <a:endParaRPr sz="3000"/>
          </a:p>
          <a:p>
            <a:pPr indent="0" lvl="0" marL="0" rtl="0" algn="l">
              <a:spcBef>
                <a:spcPts val="0"/>
              </a:spcBef>
              <a:spcAft>
                <a:spcPts val="0"/>
              </a:spcAft>
              <a:buNone/>
            </a:pPr>
            <a:r>
              <a:t/>
            </a:r>
            <a:endParaRPr sz="3600"/>
          </a:p>
        </p:txBody>
      </p:sp>
      <p:pic>
        <p:nvPicPr>
          <p:cNvPr id="95" name="Google Shape;95;p19"/>
          <p:cNvPicPr preferRelativeResize="0"/>
          <p:nvPr/>
        </p:nvPicPr>
        <p:blipFill>
          <a:blip r:embed="rId3">
            <a:alphaModFix/>
          </a:blip>
          <a:stretch>
            <a:fillRect/>
          </a:stretch>
        </p:blipFill>
        <p:spPr>
          <a:xfrm>
            <a:off x="782775" y="2022250"/>
            <a:ext cx="824525" cy="617046"/>
          </a:xfrm>
          <a:prstGeom prst="rect">
            <a:avLst/>
          </a:prstGeom>
          <a:noFill/>
          <a:ln>
            <a:noFill/>
          </a:ln>
        </p:spPr>
      </p:pic>
      <p:pic>
        <p:nvPicPr>
          <p:cNvPr id="96" name="Google Shape;96;p19"/>
          <p:cNvPicPr preferRelativeResize="0"/>
          <p:nvPr/>
        </p:nvPicPr>
        <p:blipFill>
          <a:blip r:embed="rId3">
            <a:alphaModFix/>
          </a:blip>
          <a:stretch>
            <a:fillRect/>
          </a:stretch>
        </p:blipFill>
        <p:spPr>
          <a:xfrm>
            <a:off x="782775" y="3063075"/>
            <a:ext cx="824525" cy="617046"/>
          </a:xfrm>
          <a:prstGeom prst="rect">
            <a:avLst/>
          </a:prstGeom>
          <a:noFill/>
          <a:ln>
            <a:noFill/>
          </a:ln>
        </p:spPr>
      </p:pic>
      <p:pic>
        <p:nvPicPr>
          <p:cNvPr id="97" name="Google Shape;97;p19"/>
          <p:cNvPicPr preferRelativeResize="0"/>
          <p:nvPr/>
        </p:nvPicPr>
        <p:blipFill>
          <a:blip r:embed="rId3">
            <a:alphaModFix/>
          </a:blip>
          <a:stretch>
            <a:fillRect/>
          </a:stretch>
        </p:blipFill>
        <p:spPr>
          <a:xfrm>
            <a:off x="782775" y="4103900"/>
            <a:ext cx="824525" cy="617046"/>
          </a:xfrm>
          <a:prstGeom prst="rect">
            <a:avLst/>
          </a:prstGeom>
          <a:noFill/>
          <a:ln>
            <a:noFill/>
          </a:ln>
        </p:spPr>
      </p:pic>
      <p:sp>
        <p:nvSpPr>
          <p:cNvPr id="98" name="Google Shape;98;p19"/>
          <p:cNvSpPr txBox="1"/>
          <p:nvPr/>
        </p:nvSpPr>
        <p:spPr>
          <a:xfrm>
            <a:off x="1849575" y="2119750"/>
            <a:ext cx="6712500" cy="5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99" name="Google Shape;99;p19"/>
          <p:cNvSpPr txBox="1"/>
          <p:nvPr/>
        </p:nvSpPr>
        <p:spPr>
          <a:xfrm>
            <a:off x="1912000" y="3205325"/>
            <a:ext cx="6712500" cy="5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00" name="Google Shape;100;p19"/>
          <p:cNvSpPr txBox="1"/>
          <p:nvPr/>
        </p:nvSpPr>
        <p:spPr>
          <a:xfrm>
            <a:off x="1912000" y="4152625"/>
            <a:ext cx="6712500" cy="5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