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5143500" cx="9144000"/>
  <p:notesSz cx="6858000" cy="9144000"/>
  <p:embeddedFontLst>
    <p:embeddedFont>
      <p:font typeface="Roboto Thin"/>
      <p:regular r:id="rId16"/>
      <p:bold r:id="rId17"/>
      <p:italic r:id="rId18"/>
      <p:boldItalic r:id="rId19"/>
    </p:embeddedFont>
    <p:embeddedFont>
      <p:font typeface="Roboto"/>
      <p:regular r:id="rId20"/>
      <p:bold r:id="rId21"/>
      <p:italic r:id="rId22"/>
      <p:boldItalic r:id="rId23"/>
    </p:embeddedFont>
    <p:embeddedFont>
      <p:font typeface="Roboto Medium"/>
      <p:regular r:id="rId24"/>
      <p:bold r:id="rId25"/>
      <p:italic r:id="rId26"/>
      <p:boldItalic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regular.fntdata"/><Relationship Id="rId22" Type="http://schemas.openxmlformats.org/officeDocument/2006/relationships/font" Target="fonts/Roboto-italic.fntdata"/><Relationship Id="rId21" Type="http://schemas.openxmlformats.org/officeDocument/2006/relationships/font" Target="fonts/Roboto-bold.fntdata"/><Relationship Id="rId24" Type="http://schemas.openxmlformats.org/officeDocument/2006/relationships/font" Target="fonts/RobotoMedium-regular.fntdata"/><Relationship Id="rId23" Type="http://schemas.openxmlformats.org/officeDocument/2006/relationships/font" Target="fonts/Roboto-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obotoMedium-italic.fntdata"/><Relationship Id="rId25" Type="http://schemas.openxmlformats.org/officeDocument/2006/relationships/font" Target="fonts/RobotoMedium-bold.fntdata"/><Relationship Id="rId27" Type="http://schemas.openxmlformats.org/officeDocument/2006/relationships/font" Target="fonts/RobotoMedium-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RobotoThin-bold.fntdata"/><Relationship Id="rId16" Type="http://schemas.openxmlformats.org/officeDocument/2006/relationships/font" Target="fonts/RobotoThin-regular.fntdata"/><Relationship Id="rId19" Type="http://schemas.openxmlformats.org/officeDocument/2006/relationships/font" Target="fonts/RobotoThin-boldItalic.fntdata"/><Relationship Id="rId18" Type="http://schemas.openxmlformats.org/officeDocument/2006/relationships/font" Target="fonts/RobotoThin-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973f183d3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973f183d3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930b767ce9_1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930b767ce9_1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930b767d01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930b767d01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930b767d01_0_5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930b767d01_0_5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930b767d01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930b767d01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930b767d01_0_5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930b767d01_0_5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930b767d01_0_5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930b767d01_0_5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930b767d01_0_5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930b767d01_0_5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930b767d01_0_5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930b767d01_0_5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C9DAF8"/>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hyperlink" Target="https://www.nhcivics.org/curriculum-library/bill-of-rights-for-elementary-school-student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hyperlink" Target="https://www.coolkidfacts.com/constitutional-amendments/" TargetMode="External"/><Relationship Id="rId4" Type="http://schemas.openxmlformats.org/officeDocument/2006/relationships/hyperlink" Target="https://www.coolkidfacts.com/james-madison-facts/"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www.youtube.com/watch?v=oMoymqXB4Cs" TargetMode="External"/><Relationship Id="rId4"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www.youtube.com/watch?v=7dSyMG8OJcY" TargetMode="Externa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3" name="Shape 53"/>
        <p:cNvGrpSpPr/>
        <p:nvPr/>
      </p:nvGrpSpPr>
      <p:grpSpPr>
        <a:xfrm>
          <a:off x="0" y="0"/>
          <a:ext cx="0" cy="0"/>
          <a:chOff x="0" y="0"/>
          <a:chExt cx="0" cy="0"/>
        </a:xfrm>
      </p:grpSpPr>
      <p:sp>
        <p:nvSpPr>
          <p:cNvPr id="54" name="Google Shape;54;p13"/>
          <p:cNvSpPr txBox="1"/>
          <p:nvPr/>
        </p:nvSpPr>
        <p:spPr>
          <a:xfrm>
            <a:off x="152400" y="152400"/>
            <a:ext cx="8721600" cy="318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rPr>
              <a:t>Teacher Notes:</a:t>
            </a:r>
            <a:endParaRPr sz="2000">
              <a:solidFill>
                <a:schemeClr val="dk1"/>
              </a:solidFill>
            </a:endParaRPr>
          </a:p>
          <a:p>
            <a:pPr indent="0" lvl="0" marL="0" rtl="0" algn="l">
              <a:spcBef>
                <a:spcPts val="0"/>
              </a:spcBef>
              <a:spcAft>
                <a:spcPts val="0"/>
              </a:spcAft>
              <a:buNone/>
            </a:pPr>
            <a:r>
              <a:t/>
            </a:r>
            <a:endParaRPr sz="2000">
              <a:solidFill>
                <a:schemeClr val="dk1"/>
              </a:solidFill>
            </a:endParaRPr>
          </a:p>
          <a:p>
            <a:pPr indent="0" lvl="0" marL="0" rtl="0" algn="l">
              <a:spcBef>
                <a:spcPts val="0"/>
              </a:spcBef>
              <a:spcAft>
                <a:spcPts val="0"/>
              </a:spcAft>
              <a:buNone/>
            </a:pPr>
            <a:r>
              <a:rPr b="1" i="1" lang="en" sz="1650">
                <a:solidFill>
                  <a:srgbClr val="565656"/>
                </a:solidFill>
              </a:rPr>
              <a:t>Purpose:</a:t>
            </a:r>
            <a:r>
              <a:rPr lang="en" sz="1650">
                <a:solidFill>
                  <a:srgbClr val="565656"/>
                </a:solidFill>
              </a:rPr>
              <a:t>Students will be able to demonstrate understanding and communicate the meanings of the 10 Amendments of the Bill of Rights. They will be able to identify the rights that mean the most to them. They will be able to connect the relevance of the amendments in connection with their own lives</a:t>
            </a:r>
            <a:endParaRPr sz="1650">
              <a:solidFill>
                <a:srgbClr val="565656"/>
              </a:solidFill>
            </a:endParaRPr>
          </a:p>
          <a:p>
            <a:pPr indent="0" lvl="0" marL="0" rtl="0" algn="l">
              <a:spcBef>
                <a:spcPts val="0"/>
              </a:spcBef>
              <a:spcAft>
                <a:spcPts val="0"/>
              </a:spcAft>
              <a:buNone/>
            </a:pPr>
            <a:r>
              <a:t/>
            </a:r>
            <a:endParaRPr sz="1650">
              <a:solidFill>
                <a:srgbClr val="565656"/>
              </a:solidFill>
            </a:endParaRPr>
          </a:p>
          <a:p>
            <a:pPr indent="0" lvl="0" marL="0" rtl="0" algn="l">
              <a:spcBef>
                <a:spcPts val="0"/>
              </a:spcBef>
              <a:spcAft>
                <a:spcPts val="0"/>
              </a:spcAft>
              <a:buNone/>
            </a:pPr>
            <a:r>
              <a:rPr b="1" lang="en" sz="1650">
                <a:solidFill>
                  <a:srgbClr val="565656"/>
                </a:solidFill>
              </a:rPr>
              <a:t>Cl</a:t>
            </a:r>
            <a:r>
              <a:rPr b="1" lang="en" sz="1650">
                <a:solidFill>
                  <a:srgbClr val="565656"/>
                </a:solidFill>
              </a:rPr>
              <a:t>ick here for the original lesson. </a:t>
            </a:r>
            <a:endParaRPr sz="1650">
              <a:solidFill>
                <a:srgbClr val="565656"/>
              </a:solidFill>
            </a:endParaRPr>
          </a:p>
          <a:p>
            <a:pPr indent="0" lvl="0" marL="0" rtl="0" algn="l">
              <a:spcBef>
                <a:spcPts val="0"/>
              </a:spcBef>
              <a:spcAft>
                <a:spcPts val="0"/>
              </a:spcAft>
              <a:buNone/>
            </a:pPr>
            <a:r>
              <a:rPr lang="en" sz="1650" u="sng">
                <a:solidFill>
                  <a:schemeClr val="hlink"/>
                </a:solidFill>
                <a:hlinkClick r:id="rId3"/>
              </a:rPr>
              <a:t>Bill of Rights</a:t>
            </a:r>
            <a:endParaRPr sz="1650">
              <a:solidFill>
                <a:srgbClr val="565656"/>
              </a:solidFill>
            </a:endParaRPr>
          </a:p>
          <a:p>
            <a:pPr indent="0" lvl="0" marL="0" rtl="0" algn="l">
              <a:spcBef>
                <a:spcPts val="0"/>
              </a:spcBef>
              <a:spcAft>
                <a:spcPts val="0"/>
              </a:spcAft>
              <a:buNone/>
            </a:pPr>
            <a:r>
              <a:t/>
            </a:r>
            <a:endParaRPr sz="1650">
              <a:solidFill>
                <a:srgbClr val="565656"/>
              </a:solidFill>
            </a:endParaRPr>
          </a:p>
          <a:p>
            <a:pPr indent="0" lvl="0" marL="0" rtl="0" algn="l">
              <a:spcBef>
                <a:spcPts val="0"/>
              </a:spcBef>
              <a:spcAft>
                <a:spcPts val="0"/>
              </a:spcAft>
              <a:buNone/>
            </a:pPr>
            <a:r>
              <a:rPr b="1" lang="en" sz="1650">
                <a:solidFill>
                  <a:srgbClr val="565656"/>
                </a:solidFill>
              </a:rPr>
              <a:t>This lesson has been adapted for students participating in a remote/hybrid model.</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4"/>
          <p:cNvSpPr txBox="1"/>
          <p:nvPr/>
        </p:nvSpPr>
        <p:spPr>
          <a:xfrm>
            <a:off x="0" y="0"/>
            <a:ext cx="9144000" cy="4945200"/>
          </a:xfrm>
          <a:prstGeom prst="rect">
            <a:avLst/>
          </a:prstGeom>
          <a:noFill/>
          <a:ln>
            <a:noFill/>
          </a:ln>
        </p:spPr>
        <p:txBody>
          <a:bodyPr anchorCtr="0" anchor="t" bIns="91425" lIns="91425" spcFirstLastPara="1" rIns="91425" wrap="square" tIns="91425">
            <a:noAutofit/>
          </a:bodyPr>
          <a:lstStyle/>
          <a:p>
            <a:pPr indent="0" lvl="0" marL="0" rtl="0" algn="l">
              <a:lnSpc>
                <a:spcPct val="110000"/>
              </a:lnSpc>
              <a:spcBef>
                <a:spcPts val="0"/>
              </a:spcBef>
              <a:spcAft>
                <a:spcPts val="0"/>
              </a:spcAft>
              <a:buNone/>
            </a:pPr>
            <a:r>
              <a:rPr lang="en" sz="3450"/>
              <a:t>                   </a:t>
            </a:r>
            <a:r>
              <a:rPr lang="en" sz="3450"/>
              <a:t>The Bill of Rights</a:t>
            </a:r>
            <a:endParaRPr sz="3450"/>
          </a:p>
          <a:p>
            <a:pPr indent="0" lvl="0" marL="0" rtl="0" algn="l">
              <a:lnSpc>
                <a:spcPct val="115000"/>
              </a:lnSpc>
              <a:spcBef>
                <a:spcPts val="1500"/>
              </a:spcBef>
              <a:spcAft>
                <a:spcPts val="0"/>
              </a:spcAft>
              <a:buNone/>
            </a:pPr>
            <a:r>
              <a:rPr lang="en" sz="1900">
                <a:solidFill>
                  <a:srgbClr val="3A3A3A"/>
                </a:solidFill>
              </a:rPr>
              <a:t>Today you will learn about the Bill of Rights. The Bill of Rights is the first ten </a:t>
            </a:r>
            <a:r>
              <a:rPr lang="en" sz="1900">
                <a:solidFill>
                  <a:srgbClr val="3C78D8"/>
                </a:solidFill>
                <a:uFill>
                  <a:noFill/>
                </a:uFill>
                <a:hlinkClick r:id="rId3">
                  <a:extLst>
                    <a:ext uri="{A12FA001-AC4F-418D-AE19-62706E023703}">
                      <ahyp:hlinkClr val="tx"/>
                    </a:ext>
                  </a:extLst>
                </a:hlinkClick>
              </a:rPr>
              <a:t>amendments</a:t>
            </a:r>
            <a:r>
              <a:rPr lang="en" sz="1900">
                <a:solidFill>
                  <a:srgbClr val="3C78D8"/>
                </a:solidFill>
              </a:rPr>
              <a:t> </a:t>
            </a:r>
            <a:r>
              <a:rPr lang="en" sz="1900">
                <a:solidFill>
                  <a:srgbClr val="3A3A3A"/>
                </a:solidFill>
              </a:rPr>
              <a:t>to the United States Constitution.</a:t>
            </a:r>
            <a:endParaRPr sz="1900">
              <a:solidFill>
                <a:srgbClr val="3A3A3A"/>
              </a:solidFill>
            </a:endParaRPr>
          </a:p>
          <a:p>
            <a:pPr indent="0" lvl="0" marL="0" rtl="0" algn="l">
              <a:lnSpc>
                <a:spcPct val="115000"/>
              </a:lnSpc>
              <a:spcBef>
                <a:spcPts val="2300"/>
              </a:spcBef>
              <a:spcAft>
                <a:spcPts val="0"/>
              </a:spcAft>
              <a:buNone/>
            </a:pPr>
            <a:r>
              <a:rPr lang="en" sz="1900">
                <a:solidFill>
                  <a:srgbClr val="3A3A3A"/>
                </a:solidFill>
              </a:rPr>
              <a:t>In 1787, at the Constitutional Convention, men created a document that governs our country. In order for the </a:t>
            </a:r>
            <a:r>
              <a:rPr lang="en" sz="1900">
                <a:solidFill>
                  <a:srgbClr val="3A3A3A"/>
                </a:solidFill>
              </a:rPr>
              <a:t>Constitution</a:t>
            </a:r>
            <a:r>
              <a:rPr lang="en" sz="1900">
                <a:solidFill>
                  <a:srgbClr val="3A3A3A"/>
                </a:solidFill>
              </a:rPr>
              <a:t> to take effect, it had to be approved by 9 of the 13 states.  Many states were not ready to approve the document because they didn’t think it guaranteed basic freedoms and rights to Americans.  They worried that too much control was given to the federal government.</a:t>
            </a:r>
            <a:endParaRPr sz="1900">
              <a:solidFill>
                <a:srgbClr val="3A3A3A"/>
              </a:solidFill>
            </a:endParaRPr>
          </a:p>
          <a:p>
            <a:pPr indent="0" lvl="0" marL="0" rtl="0" algn="l">
              <a:lnSpc>
                <a:spcPct val="115000"/>
              </a:lnSpc>
              <a:spcBef>
                <a:spcPts val="2300"/>
              </a:spcBef>
              <a:spcAft>
                <a:spcPts val="0"/>
              </a:spcAft>
              <a:buNone/>
            </a:pPr>
            <a:r>
              <a:rPr lang="en" sz="1900">
                <a:solidFill>
                  <a:srgbClr val="3A3A3A"/>
                </a:solidFill>
              </a:rPr>
              <a:t>So, </a:t>
            </a:r>
            <a:r>
              <a:rPr lang="en" sz="1900">
                <a:solidFill>
                  <a:srgbClr val="004BCE"/>
                </a:solidFill>
                <a:uFill>
                  <a:noFill/>
                </a:uFill>
                <a:hlinkClick r:id="rId4">
                  <a:extLst>
                    <a:ext uri="{A12FA001-AC4F-418D-AE19-62706E023703}">
                      <ahyp:hlinkClr val="tx"/>
                    </a:ext>
                  </a:extLst>
                </a:hlinkClick>
              </a:rPr>
              <a:t>James Madison</a:t>
            </a:r>
            <a:r>
              <a:rPr lang="en" sz="1900">
                <a:solidFill>
                  <a:srgbClr val="3A3A3A"/>
                </a:solidFill>
              </a:rPr>
              <a:t>, known as the Father of the Constitution, wrote 12 amendments.  He presented them to Congress in 1789 and they approved 10 of them.   Let’s move on to learn more about </a:t>
            </a:r>
            <a:r>
              <a:rPr lang="en" sz="1900">
                <a:solidFill>
                  <a:srgbClr val="CC0000"/>
                </a:solidFill>
              </a:rPr>
              <a:t>The Bill of Rights</a:t>
            </a:r>
            <a:r>
              <a:rPr lang="en" sz="1900">
                <a:solidFill>
                  <a:srgbClr val="3A3A3A"/>
                </a:solidFill>
              </a:rPr>
              <a:t>!</a:t>
            </a:r>
            <a:endParaRPr sz="1900">
              <a:solidFill>
                <a:srgbClr val="3A3A3A"/>
              </a:solidFill>
            </a:endParaRPr>
          </a:p>
          <a:p>
            <a:pPr indent="0" lvl="0" marL="0" rtl="0" algn="l">
              <a:lnSpc>
                <a:spcPct val="115000"/>
              </a:lnSpc>
              <a:spcBef>
                <a:spcPts val="2300"/>
              </a:spcBef>
              <a:spcAft>
                <a:spcPts val="0"/>
              </a:spcAft>
              <a:buNone/>
            </a:pPr>
            <a:r>
              <a:t/>
            </a:r>
            <a:endParaRPr sz="1900">
              <a:solidFill>
                <a:srgbClr val="3A3A3A"/>
              </a:solidFill>
            </a:endParaRPr>
          </a:p>
          <a:p>
            <a:pPr indent="0" lvl="0" marL="0" rtl="0" algn="l">
              <a:lnSpc>
                <a:spcPct val="115000"/>
              </a:lnSpc>
              <a:spcBef>
                <a:spcPts val="2300"/>
              </a:spcBef>
              <a:spcAft>
                <a:spcPts val="2300"/>
              </a:spcAft>
              <a:buNone/>
            </a:pPr>
            <a:r>
              <a:t/>
            </a:r>
            <a:endParaRPr sz="1900">
              <a:solidFill>
                <a:srgbClr val="3A3A3A"/>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pic>
        <p:nvPicPr>
          <p:cNvPr descr="A whiteboard video on the U.S. Constitution and Bill of Rights.&#10;&#10;My students use the following textbook, some of whose units I have intended to summarize with these videos:&#10;&#10;Alavosus, Laura, editor. Social Studies Alive! America's Past. Palo Alto: TCI, 2010. &#10;&#10;The whiteboard designs and spoken commentary are all my own." id="64" name="Google Shape;64;p15" title="The United States Constitution and Bill of Rights">
            <a:hlinkClick r:id="rId3"/>
          </p:cNvPr>
          <p:cNvPicPr preferRelativeResize="0"/>
          <p:nvPr/>
        </p:nvPicPr>
        <p:blipFill>
          <a:blip r:embed="rId4">
            <a:alphaModFix/>
          </a:blip>
          <a:stretch>
            <a:fillRect/>
          </a:stretch>
        </p:blipFill>
        <p:spPr>
          <a:xfrm>
            <a:off x="1747550" y="189575"/>
            <a:ext cx="5118725" cy="3839050"/>
          </a:xfrm>
          <a:prstGeom prst="rect">
            <a:avLst/>
          </a:prstGeom>
          <a:noFill/>
          <a:ln>
            <a:noFill/>
          </a:ln>
        </p:spPr>
      </p:pic>
      <p:sp>
        <p:nvSpPr>
          <p:cNvPr id="65" name="Google Shape;65;p15"/>
          <p:cNvSpPr txBox="1"/>
          <p:nvPr/>
        </p:nvSpPr>
        <p:spPr>
          <a:xfrm>
            <a:off x="470975" y="4300700"/>
            <a:ext cx="7956900" cy="84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2500"/>
              <a:t>This really cool video reviews the United States Constitution through the hand of an artist!</a:t>
            </a:r>
            <a:endParaRPr i="1" sz="25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pic>
        <p:nvPicPr>
          <p:cNvPr descr="http://earnwithbooks.com This video is sponsored by EarnWithBooks.com. Earn income sharing books with people in your community! Click the link and show your appreciation for their support by becoming a book ambassador in your community!&#10;&#10;Learn about the Bill of Rights in this fun learning video! We look at each of the 10 amendments that make up the Bill of Rights and learn why the Bill of Rights is such an important part of the United States Constitution!&#10;&#10;Music credits:&#10;&quot;Americana&quot; &quot;The Forest and the Trees&quot;  Kevin MacLeod (incompetech.com)&#10;Licensed under Creative Commons: By Attribution 3.0 License&#10;http://creativecommon.org/licenses/by/3.0/&#10;&#10;❤ Homeschool Pop? Join our team and get tattoos here: http://homeschoolpop.com&#10;&#10;☃ You are SO cool! Say hello below, we would love to hear from you!&#10;&#10;Thanks for watching this Homeschool Pop social studies video on the Bill of Rights!&#10;&#10;&#10;Thanks again and we hope to see you next video!!&#10;&#10;Homeschool Pop Team&#10;&#10;&#10;&#10;The Bill of Rights for Kids" id="70" name="Google Shape;70;p16" title="The Bill of Rights for Kids">
            <a:hlinkClick r:id="rId3"/>
          </p:cNvPr>
          <p:cNvPicPr preferRelativeResize="0"/>
          <p:nvPr/>
        </p:nvPicPr>
        <p:blipFill>
          <a:blip r:embed="rId4">
            <a:alphaModFix/>
          </a:blip>
          <a:stretch>
            <a:fillRect/>
          </a:stretch>
        </p:blipFill>
        <p:spPr>
          <a:xfrm>
            <a:off x="2286000" y="214375"/>
            <a:ext cx="5076025" cy="3807025"/>
          </a:xfrm>
          <a:prstGeom prst="rect">
            <a:avLst/>
          </a:prstGeom>
          <a:noFill/>
          <a:ln>
            <a:noFill/>
          </a:ln>
        </p:spPr>
      </p:pic>
      <p:sp>
        <p:nvSpPr>
          <p:cNvPr id="71" name="Google Shape;71;p16"/>
          <p:cNvSpPr txBox="1"/>
          <p:nvPr/>
        </p:nvSpPr>
        <p:spPr>
          <a:xfrm>
            <a:off x="520550" y="4127200"/>
            <a:ext cx="7312500" cy="45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2800"/>
              <a:t>                       BEGIN VIDEO AT :45</a:t>
            </a:r>
            <a:endParaRPr i="1" sz="28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7"/>
          <p:cNvSpPr txBox="1"/>
          <p:nvPr/>
        </p:nvSpPr>
        <p:spPr>
          <a:xfrm>
            <a:off x="136325" y="223100"/>
            <a:ext cx="9007800" cy="1871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700">
                <a:latin typeface="Roboto"/>
                <a:ea typeface="Roboto"/>
                <a:cs typeface="Roboto"/>
                <a:sym typeface="Roboto"/>
              </a:rPr>
              <a:t>A Guide to the First Ten </a:t>
            </a:r>
            <a:r>
              <a:rPr b="1" lang="en" sz="2700">
                <a:latin typeface="Roboto"/>
                <a:ea typeface="Roboto"/>
                <a:cs typeface="Roboto"/>
                <a:sym typeface="Roboto"/>
              </a:rPr>
              <a:t>Amendments</a:t>
            </a:r>
            <a:r>
              <a:rPr b="1" lang="en" sz="2700">
                <a:latin typeface="Roboto"/>
                <a:ea typeface="Roboto"/>
                <a:cs typeface="Roboto"/>
                <a:sym typeface="Roboto"/>
              </a:rPr>
              <a:t> to the Constitution</a:t>
            </a:r>
            <a:r>
              <a:rPr b="1" lang="en" sz="3300">
                <a:latin typeface="Roboto"/>
                <a:ea typeface="Roboto"/>
                <a:cs typeface="Roboto"/>
                <a:sym typeface="Roboto"/>
              </a:rPr>
              <a:t> </a:t>
            </a:r>
            <a:endParaRPr b="1" sz="3300">
              <a:latin typeface="Roboto"/>
              <a:ea typeface="Roboto"/>
              <a:cs typeface="Roboto"/>
              <a:sym typeface="Roboto"/>
            </a:endParaRPr>
          </a:p>
          <a:p>
            <a:pPr indent="0" lvl="0" marL="0" rtl="0" algn="ctr">
              <a:spcBef>
                <a:spcPts val="0"/>
              </a:spcBef>
              <a:spcAft>
                <a:spcPts val="0"/>
              </a:spcAft>
              <a:buNone/>
            </a:pPr>
            <a:r>
              <a:rPr lang="en" sz="5400">
                <a:latin typeface="Roboto"/>
                <a:ea typeface="Roboto"/>
                <a:cs typeface="Roboto"/>
                <a:sym typeface="Roboto"/>
              </a:rPr>
              <a:t> </a:t>
            </a:r>
            <a:r>
              <a:rPr i="1" lang="en" sz="5400">
                <a:latin typeface="Roboto"/>
                <a:ea typeface="Roboto"/>
                <a:cs typeface="Roboto"/>
                <a:sym typeface="Roboto"/>
              </a:rPr>
              <a:t>  The Bill of Rights</a:t>
            </a:r>
            <a:endParaRPr i="1" sz="5400">
              <a:latin typeface="Roboto"/>
              <a:ea typeface="Roboto"/>
              <a:cs typeface="Roboto"/>
              <a:sym typeface="Roboto"/>
            </a:endParaRPr>
          </a:p>
          <a:p>
            <a:pPr indent="0" lvl="0" marL="0" rtl="0" algn="l">
              <a:spcBef>
                <a:spcPts val="0"/>
              </a:spcBef>
              <a:spcAft>
                <a:spcPts val="0"/>
              </a:spcAft>
              <a:buNone/>
            </a:pPr>
            <a:r>
              <a:t/>
            </a:r>
            <a:endParaRPr b="1" sz="2300"/>
          </a:p>
          <a:p>
            <a:pPr indent="0" lvl="0" marL="0" rtl="0" algn="l">
              <a:spcBef>
                <a:spcPts val="0"/>
              </a:spcBef>
              <a:spcAft>
                <a:spcPts val="0"/>
              </a:spcAft>
              <a:buNone/>
            </a:pPr>
            <a:r>
              <a:t/>
            </a:r>
            <a:endParaRPr sz="3900"/>
          </a:p>
          <a:p>
            <a:pPr indent="0" lvl="0" marL="0" rtl="0" algn="ctr">
              <a:spcBef>
                <a:spcPts val="0"/>
              </a:spcBef>
              <a:spcAft>
                <a:spcPts val="0"/>
              </a:spcAft>
              <a:buNone/>
            </a:pPr>
            <a:r>
              <a:t/>
            </a:r>
            <a:endParaRPr sz="3900"/>
          </a:p>
        </p:txBody>
      </p:sp>
      <p:grpSp>
        <p:nvGrpSpPr>
          <p:cNvPr id="77" name="Google Shape;77;p17"/>
          <p:cNvGrpSpPr/>
          <p:nvPr/>
        </p:nvGrpSpPr>
        <p:grpSpPr>
          <a:xfrm>
            <a:off x="731180" y="2801050"/>
            <a:ext cx="7014920" cy="1280372"/>
            <a:chOff x="1593000" y="2322568"/>
            <a:chExt cx="5957975" cy="643500"/>
          </a:xfrm>
        </p:grpSpPr>
        <p:sp>
          <p:nvSpPr>
            <p:cNvPr id="78" name="Google Shape;78;p17"/>
            <p:cNvSpPr/>
            <p:nvPr/>
          </p:nvSpPr>
          <p:spPr>
            <a:xfrm>
              <a:off x="3728375" y="2322568"/>
              <a:ext cx="3822600" cy="6435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7"/>
            <p:cNvSpPr/>
            <p:nvPr/>
          </p:nvSpPr>
          <p:spPr>
            <a:xfrm flipH="1">
              <a:off x="2283025" y="2322575"/>
              <a:ext cx="1844400" cy="642600"/>
            </a:xfrm>
            <a:prstGeom prst="rect">
              <a:avLst/>
            </a:prstGeom>
            <a:solidFill>
              <a:srgbClr val="A72A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7"/>
            <p:cNvSpPr/>
            <p:nvPr/>
          </p:nvSpPr>
          <p:spPr>
            <a:xfrm rot="-5400000">
              <a:off x="3501574" y="1934671"/>
              <a:ext cx="643356" cy="1419149"/>
            </a:xfrm>
            <a:prstGeom prst="flowChartOffpageConnector">
              <a:avLst/>
            </a:prstGeom>
            <a:solidFill>
              <a:srgbClr val="A72A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7"/>
            <p:cNvSpPr/>
            <p:nvPr/>
          </p:nvSpPr>
          <p:spPr>
            <a:xfrm>
              <a:off x="2373168" y="2393966"/>
              <a:ext cx="1924500" cy="5721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200">
                  <a:solidFill>
                    <a:srgbClr val="FFFFFF"/>
                  </a:solidFill>
                  <a:latin typeface="Roboto"/>
                  <a:ea typeface="Roboto"/>
                  <a:cs typeface="Roboto"/>
                  <a:sym typeface="Roboto"/>
                </a:rPr>
                <a:t>The 1st Amendment grants freedom of speech, freedom of press, freedom of assembly, and the right to protest.</a:t>
              </a:r>
              <a:endParaRPr sz="1200">
                <a:solidFill>
                  <a:srgbClr val="FFFFFF"/>
                </a:solidFill>
                <a:latin typeface="Roboto"/>
                <a:ea typeface="Roboto"/>
                <a:cs typeface="Roboto"/>
                <a:sym typeface="Roboto"/>
              </a:endParaRPr>
            </a:p>
            <a:p>
              <a:pPr indent="0" lvl="0" marL="0" rtl="0" algn="l">
                <a:lnSpc>
                  <a:spcPct val="115000"/>
                </a:lnSpc>
                <a:spcBef>
                  <a:spcPts val="0"/>
                </a:spcBef>
                <a:spcAft>
                  <a:spcPts val="0"/>
                </a:spcAft>
                <a:buNone/>
              </a:pPr>
              <a:r>
                <a:t/>
              </a:r>
              <a:endParaRPr sz="1000">
                <a:solidFill>
                  <a:srgbClr val="FFFFFF"/>
                </a:solidFill>
                <a:latin typeface="Roboto"/>
                <a:ea typeface="Roboto"/>
                <a:cs typeface="Roboto"/>
                <a:sym typeface="Roboto"/>
              </a:endParaRPr>
            </a:p>
          </p:txBody>
        </p:sp>
        <p:sp>
          <p:nvSpPr>
            <p:cNvPr id="82" name="Google Shape;82;p17"/>
            <p:cNvSpPr/>
            <p:nvPr/>
          </p:nvSpPr>
          <p:spPr>
            <a:xfrm>
              <a:off x="1593000" y="2322568"/>
              <a:ext cx="690000" cy="642300"/>
            </a:xfrm>
            <a:prstGeom prst="rect">
              <a:avLst/>
            </a:prstGeom>
            <a:solidFill>
              <a:srgbClr val="B02C20"/>
            </a:solidFill>
            <a:ln>
              <a:noFill/>
            </a:ln>
            <a:effectLst>
              <a:outerShdw blurRad="71438" rotWithShape="0" algn="bl" dir="2700000" dist="28575">
                <a:srgbClr val="000000">
                  <a:alpha val="17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7"/>
            <p:cNvSpPr/>
            <p:nvPr/>
          </p:nvSpPr>
          <p:spPr>
            <a:xfrm>
              <a:off x="4387850" y="2323750"/>
              <a:ext cx="2971200" cy="642300"/>
            </a:xfrm>
            <a:prstGeom prst="rect">
              <a:avLst/>
            </a:prstGeom>
            <a:noFill/>
            <a:ln>
              <a:noFill/>
            </a:ln>
          </p:spPr>
          <p:txBody>
            <a:bodyPr anchorCtr="0" anchor="ctr" bIns="91425" lIns="91425" spcFirstLastPara="1" rIns="91425" wrap="square" tIns="91425">
              <a:noAutofit/>
            </a:bodyPr>
            <a:lstStyle/>
            <a:p>
              <a:pPr indent="0" lvl="0" marL="457200" rtl="0" algn="l">
                <a:lnSpc>
                  <a:spcPct val="115000"/>
                </a:lnSpc>
                <a:spcBef>
                  <a:spcPts val="0"/>
                </a:spcBef>
                <a:spcAft>
                  <a:spcPts val="0"/>
                </a:spcAft>
                <a:buNone/>
              </a:pPr>
              <a:r>
                <a:rPr b="1" lang="en" sz="1200">
                  <a:solidFill>
                    <a:srgbClr val="990000"/>
                  </a:solidFill>
                  <a:latin typeface="Roboto"/>
                  <a:ea typeface="Roboto"/>
                  <a:cs typeface="Roboto"/>
                  <a:sym typeface="Roboto"/>
                </a:rPr>
                <a:t>This means that people are allowed to express their opinions through speech and news and media. It protects the right to gather in a group to protest peacefully or for other reasons.  People can practice any religion they choose.</a:t>
              </a:r>
              <a:endParaRPr b="1" sz="1200">
                <a:solidFill>
                  <a:srgbClr val="990000"/>
                </a:solidFill>
                <a:latin typeface="Roboto"/>
                <a:ea typeface="Roboto"/>
                <a:cs typeface="Roboto"/>
                <a:sym typeface="Roboto"/>
              </a:endParaRPr>
            </a:p>
          </p:txBody>
        </p:sp>
        <p:sp>
          <p:nvSpPr>
            <p:cNvPr id="84" name="Google Shape;84;p17"/>
            <p:cNvSpPr/>
            <p:nvPr/>
          </p:nvSpPr>
          <p:spPr>
            <a:xfrm>
              <a:off x="1593000" y="2322575"/>
              <a:ext cx="690000" cy="642600"/>
            </a:xfrm>
            <a:prstGeom prst="rect">
              <a:avLst/>
            </a:prstGeom>
            <a:solidFill>
              <a:srgbClr val="BE2F2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Roboto Thin"/>
                  <a:ea typeface="Roboto Thin"/>
                  <a:cs typeface="Roboto Thin"/>
                  <a:sym typeface="Roboto Thin"/>
                </a:rPr>
                <a:t>1st</a:t>
              </a:r>
              <a:endParaRPr sz="2600">
                <a:solidFill>
                  <a:srgbClr val="FFFFFF"/>
                </a:solidFill>
                <a:latin typeface="Roboto Thin"/>
                <a:ea typeface="Roboto Thin"/>
                <a:cs typeface="Roboto Thin"/>
                <a:sym typeface="Roboto Thin"/>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grpSp>
        <p:nvGrpSpPr>
          <p:cNvPr id="89" name="Google Shape;89;p18"/>
          <p:cNvGrpSpPr/>
          <p:nvPr/>
        </p:nvGrpSpPr>
        <p:grpSpPr>
          <a:xfrm>
            <a:off x="669205" y="458600"/>
            <a:ext cx="7014920" cy="1280372"/>
            <a:chOff x="1593000" y="2322568"/>
            <a:chExt cx="5957975" cy="643500"/>
          </a:xfrm>
        </p:grpSpPr>
        <p:sp>
          <p:nvSpPr>
            <p:cNvPr id="90" name="Google Shape;90;p18"/>
            <p:cNvSpPr/>
            <p:nvPr/>
          </p:nvSpPr>
          <p:spPr>
            <a:xfrm>
              <a:off x="3728375" y="2322568"/>
              <a:ext cx="3822600" cy="6435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8"/>
            <p:cNvSpPr/>
            <p:nvPr/>
          </p:nvSpPr>
          <p:spPr>
            <a:xfrm flipH="1">
              <a:off x="2283025" y="2322575"/>
              <a:ext cx="1844400" cy="642600"/>
            </a:xfrm>
            <a:prstGeom prst="rect">
              <a:avLst/>
            </a:prstGeom>
            <a:solidFill>
              <a:srgbClr val="A72A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8"/>
            <p:cNvSpPr/>
            <p:nvPr/>
          </p:nvSpPr>
          <p:spPr>
            <a:xfrm rot="-5400000">
              <a:off x="3501574" y="1934671"/>
              <a:ext cx="643356" cy="1419149"/>
            </a:xfrm>
            <a:prstGeom prst="flowChartOffpageConnector">
              <a:avLst/>
            </a:prstGeom>
            <a:solidFill>
              <a:srgbClr val="A72A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8"/>
            <p:cNvSpPr/>
            <p:nvPr/>
          </p:nvSpPr>
          <p:spPr>
            <a:xfrm>
              <a:off x="2342625" y="2399951"/>
              <a:ext cx="1940700" cy="4959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200">
                  <a:solidFill>
                    <a:srgbClr val="FFFFFF"/>
                  </a:solidFill>
                  <a:latin typeface="Roboto Medium"/>
                  <a:ea typeface="Roboto Medium"/>
                  <a:cs typeface="Roboto Medium"/>
                  <a:sym typeface="Roboto Medium"/>
                </a:rPr>
                <a:t>The 2nd Amendment grants the right to bear arms.</a:t>
              </a:r>
              <a:endParaRPr sz="1200">
                <a:solidFill>
                  <a:srgbClr val="FFFFFF"/>
                </a:solidFill>
                <a:latin typeface="Roboto"/>
                <a:ea typeface="Roboto"/>
                <a:cs typeface="Roboto"/>
                <a:sym typeface="Roboto"/>
              </a:endParaRPr>
            </a:p>
          </p:txBody>
        </p:sp>
        <p:sp>
          <p:nvSpPr>
            <p:cNvPr id="94" name="Google Shape;94;p18"/>
            <p:cNvSpPr/>
            <p:nvPr/>
          </p:nvSpPr>
          <p:spPr>
            <a:xfrm>
              <a:off x="1593000" y="2322568"/>
              <a:ext cx="690000" cy="642300"/>
            </a:xfrm>
            <a:prstGeom prst="rect">
              <a:avLst/>
            </a:prstGeom>
            <a:solidFill>
              <a:srgbClr val="B02C20"/>
            </a:solidFill>
            <a:ln>
              <a:noFill/>
            </a:ln>
            <a:effectLst>
              <a:outerShdw blurRad="71438" rotWithShape="0" algn="bl" dir="2700000" dist="28575">
                <a:srgbClr val="000000">
                  <a:alpha val="17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8"/>
            <p:cNvSpPr/>
            <p:nvPr/>
          </p:nvSpPr>
          <p:spPr>
            <a:xfrm>
              <a:off x="1593000" y="2322575"/>
              <a:ext cx="690000" cy="642600"/>
            </a:xfrm>
            <a:prstGeom prst="rect">
              <a:avLst/>
            </a:prstGeom>
            <a:solidFill>
              <a:srgbClr val="BE2F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600">
                  <a:solidFill>
                    <a:srgbClr val="FFFFFF"/>
                  </a:solidFill>
                  <a:latin typeface="Roboto Thin"/>
                  <a:ea typeface="Roboto Thin"/>
                  <a:cs typeface="Roboto Thin"/>
                  <a:sym typeface="Roboto Thin"/>
                </a:rPr>
                <a:t>2nd</a:t>
              </a:r>
              <a:endParaRPr sz="2600">
                <a:solidFill>
                  <a:srgbClr val="FFFFFF"/>
                </a:solidFill>
                <a:latin typeface="Roboto Thin"/>
                <a:ea typeface="Roboto Thin"/>
                <a:cs typeface="Roboto Thin"/>
                <a:sym typeface="Roboto Thin"/>
              </a:endParaRPr>
            </a:p>
          </p:txBody>
        </p:sp>
        <p:sp>
          <p:nvSpPr>
            <p:cNvPr id="96" name="Google Shape;96;p18"/>
            <p:cNvSpPr/>
            <p:nvPr/>
          </p:nvSpPr>
          <p:spPr>
            <a:xfrm>
              <a:off x="4387850" y="2323750"/>
              <a:ext cx="2971200" cy="642300"/>
            </a:xfrm>
            <a:prstGeom prst="rect">
              <a:avLst/>
            </a:prstGeom>
            <a:noFill/>
            <a:ln>
              <a:noFill/>
            </a:ln>
          </p:spPr>
          <p:txBody>
            <a:bodyPr anchorCtr="0" anchor="ctr" bIns="91425" lIns="91425" spcFirstLastPara="1" rIns="91425" wrap="square" tIns="91425">
              <a:noAutofit/>
            </a:bodyPr>
            <a:lstStyle/>
            <a:p>
              <a:pPr indent="0" lvl="0" marL="457200" rtl="0" algn="l">
                <a:lnSpc>
                  <a:spcPct val="115000"/>
                </a:lnSpc>
                <a:spcBef>
                  <a:spcPts val="0"/>
                </a:spcBef>
                <a:spcAft>
                  <a:spcPts val="0"/>
                </a:spcAft>
                <a:buNone/>
              </a:pPr>
              <a:r>
                <a:rPr b="1" lang="en" sz="1300">
                  <a:solidFill>
                    <a:srgbClr val="A72A1E"/>
                  </a:solidFill>
                  <a:latin typeface="Roboto"/>
                  <a:ea typeface="Roboto"/>
                  <a:cs typeface="Roboto"/>
                  <a:sym typeface="Roboto"/>
                </a:rPr>
                <a:t>This means that citizens can own weapons to hunt or to protect themselves.</a:t>
              </a:r>
              <a:endParaRPr b="1" sz="1300">
                <a:solidFill>
                  <a:srgbClr val="A72A1E"/>
                </a:solidFill>
                <a:latin typeface="Roboto"/>
                <a:ea typeface="Roboto"/>
                <a:cs typeface="Roboto"/>
                <a:sym typeface="Roboto"/>
              </a:endParaRPr>
            </a:p>
          </p:txBody>
        </p:sp>
      </p:grpSp>
      <p:grpSp>
        <p:nvGrpSpPr>
          <p:cNvPr id="97" name="Google Shape;97;p18"/>
          <p:cNvGrpSpPr/>
          <p:nvPr/>
        </p:nvGrpSpPr>
        <p:grpSpPr>
          <a:xfrm>
            <a:off x="655500" y="1943076"/>
            <a:ext cx="7042326" cy="1280887"/>
            <a:chOff x="1593000" y="2322568"/>
            <a:chExt cx="5957975" cy="643500"/>
          </a:xfrm>
        </p:grpSpPr>
        <p:sp>
          <p:nvSpPr>
            <p:cNvPr id="98" name="Google Shape;98;p18"/>
            <p:cNvSpPr/>
            <p:nvPr/>
          </p:nvSpPr>
          <p:spPr>
            <a:xfrm>
              <a:off x="3728375" y="2322568"/>
              <a:ext cx="3822600" cy="6435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8"/>
            <p:cNvSpPr/>
            <p:nvPr/>
          </p:nvSpPr>
          <p:spPr>
            <a:xfrm flipH="1">
              <a:off x="2283025" y="2322575"/>
              <a:ext cx="1844400" cy="642600"/>
            </a:xfrm>
            <a:prstGeom prst="rect">
              <a:avLst/>
            </a:prstGeom>
            <a:solidFill>
              <a:srgbClr val="A72A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8"/>
            <p:cNvSpPr/>
            <p:nvPr/>
          </p:nvSpPr>
          <p:spPr>
            <a:xfrm rot="-5400000">
              <a:off x="3501574" y="1934671"/>
              <a:ext cx="643356" cy="1419149"/>
            </a:xfrm>
            <a:prstGeom prst="flowChartOffpageConnector">
              <a:avLst/>
            </a:prstGeom>
            <a:solidFill>
              <a:srgbClr val="A72A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8"/>
            <p:cNvSpPr/>
            <p:nvPr/>
          </p:nvSpPr>
          <p:spPr>
            <a:xfrm>
              <a:off x="2342625" y="2399951"/>
              <a:ext cx="1940700" cy="4959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200">
                  <a:solidFill>
                    <a:srgbClr val="FFFFFF"/>
                  </a:solidFill>
                  <a:latin typeface="Roboto Medium"/>
                  <a:ea typeface="Roboto Medium"/>
                  <a:cs typeface="Roboto Medium"/>
                  <a:sym typeface="Roboto Medium"/>
                </a:rPr>
                <a:t>The 3rd Amendment states that soldiers cannot take over a home during war or peace.</a:t>
              </a:r>
              <a:endParaRPr sz="1200">
                <a:solidFill>
                  <a:srgbClr val="FFFFFF"/>
                </a:solidFill>
                <a:latin typeface="Roboto"/>
                <a:ea typeface="Roboto"/>
                <a:cs typeface="Roboto"/>
                <a:sym typeface="Roboto"/>
              </a:endParaRPr>
            </a:p>
          </p:txBody>
        </p:sp>
        <p:sp>
          <p:nvSpPr>
            <p:cNvPr id="102" name="Google Shape;102;p18"/>
            <p:cNvSpPr/>
            <p:nvPr/>
          </p:nvSpPr>
          <p:spPr>
            <a:xfrm>
              <a:off x="1593000" y="2322568"/>
              <a:ext cx="690000" cy="642300"/>
            </a:xfrm>
            <a:prstGeom prst="rect">
              <a:avLst/>
            </a:prstGeom>
            <a:solidFill>
              <a:srgbClr val="B02C20"/>
            </a:solidFill>
            <a:ln>
              <a:noFill/>
            </a:ln>
            <a:effectLst>
              <a:outerShdw blurRad="71438" rotWithShape="0" algn="bl" dir="2700000" dist="28575">
                <a:srgbClr val="000000">
                  <a:alpha val="17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8"/>
            <p:cNvSpPr/>
            <p:nvPr/>
          </p:nvSpPr>
          <p:spPr>
            <a:xfrm>
              <a:off x="1593000" y="2322575"/>
              <a:ext cx="690000" cy="642600"/>
            </a:xfrm>
            <a:prstGeom prst="rect">
              <a:avLst/>
            </a:prstGeom>
            <a:solidFill>
              <a:srgbClr val="BE2F2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Roboto Thin"/>
                  <a:ea typeface="Roboto Thin"/>
                  <a:cs typeface="Roboto Thin"/>
                  <a:sym typeface="Roboto Thin"/>
                </a:rPr>
                <a:t>3rd</a:t>
              </a:r>
              <a:endParaRPr sz="2600">
                <a:solidFill>
                  <a:srgbClr val="FFFFFF"/>
                </a:solidFill>
                <a:latin typeface="Roboto Thin"/>
                <a:ea typeface="Roboto Thin"/>
                <a:cs typeface="Roboto Thin"/>
                <a:sym typeface="Roboto Thin"/>
              </a:endParaRPr>
            </a:p>
          </p:txBody>
        </p:sp>
        <p:sp>
          <p:nvSpPr>
            <p:cNvPr id="104" name="Google Shape;104;p18"/>
            <p:cNvSpPr/>
            <p:nvPr/>
          </p:nvSpPr>
          <p:spPr>
            <a:xfrm>
              <a:off x="4387850" y="2323750"/>
              <a:ext cx="2971200" cy="642300"/>
            </a:xfrm>
            <a:prstGeom prst="rect">
              <a:avLst/>
            </a:prstGeom>
            <a:noFill/>
            <a:ln>
              <a:noFill/>
            </a:ln>
          </p:spPr>
          <p:txBody>
            <a:bodyPr anchorCtr="0" anchor="ctr" bIns="91425" lIns="91425" spcFirstLastPara="1" rIns="91425" wrap="square" tIns="91425">
              <a:noAutofit/>
            </a:bodyPr>
            <a:lstStyle/>
            <a:p>
              <a:pPr indent="0" lvl="0" marL="457200" rtl="0" algn="l">
                <a:lnSpc>
                  <a:spcPct val="115000"/>
                </a:lnSpc>
                <a:spcBef>
                  <a:spcPts val="0"/>
                </a:spcBef>
                <a:spcAft>
                  <a:spcPts val="0"/>
                </a:spcAft>
                <a:buNone/>
              </a:pPr>
              <a:r>
                <a:rPr b="1" lang="en" sz="1100">
                  <a:solidFill>
                    <a:srgbClr val="A72A1E"/>
                  </a:solidFill>
                  <a:latin typeface="Roboto"/>
                  <a:ea typeface="Roboto"/>
                  <a:cs typeface="Roboto"/>
                  <a:sym typeface="Roboto"/>
                </a:rPr>
                <a:t>Before the Revolution, the British military would force Americans to provide food and housing for their soldiers.  The 3rd Amendment says that in war or peacetime, American citizens will never </a:t>
              </a:r>
              <a:r>
                <a:rPr b="1" lang="en" sz="1100">
                  <a:solidFill>
                    <a:srgbClr val="A72A1E"/>
                  </a:solidFill>
                  <a:latin typeface="Roboto"/>
                  <a:ea typeface="Roboto"/>
                  <a:cs typeface="Roboto"/>
                  <a:sym typeface="Roboto"/>
                </a:rPr>
                <a:t>have</a:t>
              </a:r>
              <a:r>
                <a:rPr b="1" lang="en" sz="1100">
                  <a:solidFill>
                    <a:srgbClr val="A72A1E"/>
                  </a:solidFill>
                  <a:latin typeface="Roboto"/>
                  <a:ea typeface="Roboto"/>
                  <a:cs typeface="Roboto"/>
                  <a:sym typeface="Roboto"/>
                </a:rPr>
                <a:t> to house soldiers in their homes without giving permission.</a:t>
              </a:r>
              <a:endParaRPr b="1" sz="1100">
                <a:solidFill>
                  <a:srgbClr val="A72A1E"/>
                </a:solidFill>
                <a:latin typeface="Roboto"/>
                <a:ea typeface="Roboto"/>
                <a:cs typeface="Roboto"/>
                <a:sym typeface="Roboto"/>
              </a:endParaRPr>
            </a:p>
          </p:txBody>
        </p:sp>
      </p:grpSp>
      <p:grpSp>
        <p:nvGrpSpPr>
          <p:cNvPr id="105" name="Google Shape;105;p18"/>
          <p:cNvGrpSpPr/>
          <p:nvPr/>
        </p:nvGrpSpPr>
        <p:grpSpPr>
          <a:xfrm>
            <a:off x="556350" y="3428074"/>
            <a:ext cx="7475104" cy="1341343"/>
            <a:chOff x="1573105" y="2292116"/>
            <a:chExt cx="6347744" cy="673500"/>
          </a:xfrm>
        </p:grpSpPr>
        <p:sp>
          <p:nvSpPr>
            <p:cNvPr id="106" name="Google Shape;106;p18"/>
            <p:cNvSpPr/>
            <p:nvPr/>
          </p:nvSpPr>
          <p:spPr>
            <a:xfrm>
              <a:off x="4332849" y="2292116"/>
              <a:ext cx="3588000" cy="673500"/>
            </a:xfrm>
            <a:prstGeom prst="rect">
              <a:avLst/>
            </a:prstGeom>
            <a:solidFill>
              <a:srgbClr val="EEEEE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990000"/>
                  </a:solidFill>
                  <a:latin typeface="Roboto"/>
                  <a:ea typeface="Roboto"/>
                  <a:cs typeface="Roboto"/>
                  <a:sym typeface="Roboto"/>
                </a:rPr>
                <a:t>                  This means that law enforcement must have a good reason to search and seize a citizen’s property.</a:t>
              </a:r>
              <a:endParaRPr b="1" sz="1200">
                <a:solidFill>
                  <a:srgbClr val="990000"/>
                </a:solidFill>
                <a:latin typeface="Roboto"/>
                <a:ea typeface="Roboto"/>
                <a:cs typeface="Roboto"/>
                <a:sym typeface="Roboto"/>
              </a:endParaRPr>
            </a:p>
            <a:p>
              <a:pPr indent="0" lvl="0" marL="0" rtl="0" algn="ctr">
                <a:spcBef>
                  <a:spcPts val="0"/>
                </a:spcBef>
                <a:spcAft>
                  <a:spcPts val="0"/>
                </a:spcAft>
                <a:buNone/>
              </a:pPr>
              <a:r>
                <a:rPr b="1" lang="en" sz="1200">
                  <a:solidFill>
                    <a:srgbClr val="990000"/>
                  </a:solidFill>
                  <a:latin typeface="Roboto"/>
                  <a:ea typeface="Roboto"/>
                  <a:cs typeface="Roboto"/>
                  <a:sym typeface="Roboto"/>
                </a:rPr>
                <a:t>A search warrant, signed by a judge, is required.</a:t>
              </a:r>
              <a:endParaRPr b="1" sz="1200">
                <a:solidFill>
                  <a:srgbClr val="990000"/>
                </a:solidFill>
                <a:latin typeface="Roboto"/>
                <a:ea typeface="Roboto"/>
                <a:cs typeface="Roboto"/>
                <a:sym typeface="Roboto"/>
              </a:endParaRPr>
            </a:p>
            <a:p>
              <a:pPr indent="0" lvl="0" marL="0" rtl="0" algn="l">
                <a:spcBef>
                  <a:spcPts val="0"/>
                </a:spcBef>
                <a:spcAft>
                  <a:spcPts val="0"/>
                </a:spcAft>
                <a:buNone/>
              </a:pPr>
              <a:r>
                <a:t/>
              </a:r>
              <a:endParaRPr b="1" sz="1200">
                <a:solidFill>
                  <a:srgbClr val="990000"/>
                </a:solidFill>
                <a:latin typeface="Roboto"/>
                <a:ea typeface="Roboto"/>
                <a:cs typeface="Roboto"/>
                <a:sym typeface="Roboto"/>
              </a:endParaRPr>
            </a:p>
          </p:txBody>
        </p:sp>
        <p:sp>
          <p:nvSpPr>
            <p:cNvPr id="107" name="Google Shape;107;p18"/>
            <p:cNvSpPr/>
            <p:nvPr/>
          </p:nvSpPr>
          <p:spPr>
            <a:xfrm flipH="1">
              <a:off x="2283025" y="2322575"/>
              <a:ext cx="1844400" cy="642600"/>
            </a:xfrm>
            <a:prstGeom prst="rect">
              <a:avLst/>
            </a:prstGeom>
            <a:solidFill>
              <a:srgbClr val="A72A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8"/>
            <p:cNvSpPr/>
            <p:nvPr/>
          </p:nvSpPr>
          <p:spPr>
            <a:xfrm rot="-5400000">
              <a:off x="3501574" y="1934301"/>
              <a:ext cx="643356" cy="1419149"/>
            </a:xfrm>
            <a:prstGeom prst="flowChartOffpageConnector">
              <a:avLst/>
            </a:prstGeom>
            <a:solidFill>
              <a:srgbClr val="A72A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8"/>
            <p:cNvSpPr/>
            <p:nvPr/>
          </p:nvSpPr>
          <p:spPr>
            <a:xfrm>
              <a:off x="2234876" y="2322572"/>
              <a:ext cx="1940700" cy="4959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200">
                  <a:solidFill>
                    <a:srgbClr val="FFFFFF"/>
                  </a:solidFill>
                  <a:latin typeface="Roboto Medium"/>
                  <a:ea typeface="Roboto Medium"/>
                  <a:cs typeface="Roboto Medium"/>
                  <a:sym typeface="Roboto Medium"/>
                </a:rPr>
                <a:t>The 4th Amendment protects Americans from </a:t>
              </a:r>
              <a:r>
                <a:rPr lang="en" sz="1200">
                  <a:solidFill>
                    <a:srgbClr val="FFFFFF"/>
                  </a:solidFill>
                  <a:latin typeface="Roboto Medium"/>
                  <a:ea typeface="Roboto Medium"/>
                  <a:cs typeface="Roboto Medium"/>
                  <a:sym typeface="Roboto Medium"/>
                </a:rPr>
                <a:t>unreasonable</a:t>
              </a:r>
              <a:r>
                <a:rPr lang="en" sz="1200">
                  <a:solidFill>
                    <a:srgbClr val="FFFFFF"/>
                  </a:solidFill>
                  <a:latin typeface="Roboto Medium"/>
                  <a:ea typeface="Roboto Medium"/>
                  <a:cs typeface="Roboto Medium"/>
                  <a:sym typeface="Roboto Medium"/>
                </a:rPr>
                <a:t> and unlawful search and seizure of property.</a:t>
              </a:r>
              <a:endParaRPr sz="1200">
                <a:solidFill>
                  <a:srgbClr val="FFFFFF"/>
                </a:solidFill>
                <a:latin typeface="Roboto"/>
                <a:ea typeface="Roboto"/>
                <a:cs typeface="Roboto"/>
                <a:sym typeface="Roboto"/>
              </a:endParaRPr>
            </a:p>
          </p:txBody>
        </p:sp>
        <p:sp>
          <p:nvSpPr>
            <p:cNvPr id="110" name="Google Shape;110;p18"/>
            <p:cNvSpPr/>
            <p:nvPr/>
          </p:nvSpPr>
          <p:spPr>
            <a:xfrm>
              <a:off x="1573105" y="2292116"/>
              <a:ext cx="690000" cy="673500"/>
            </a:xfrm>
            <a:prstGeom prst="rect">
              <a:avLst/>
            </a:prstGeom>
            <a:solidFill>
              <a:srgbClr val="BE2F2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Roboto Thin"/>
                  <a:ea typeface="Roboto Thin"/>
                  <a:cs typeface="Roboto Thin"/>
                  <a:sym typeface="Roboto Thin"/>
                </a:rPr>
                <a:t>4th</a:t>
              </a:r>
              <a:endParaRPr sz="2600">
                <a:solidFill>
                  <a:srgbClr val="FFFFFF"/>
                </a:solidFill>
                <a:latin typeface="Roboto Thin"/>
                <a:ea typeface="Roboto Thin"/>
                <a:cs typeface="Roboto Thin"/>
                <a:sym typeface="Roboto Thin"/>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grpSp>
        <p:nvGrpSpPr>
          <p:cNvPr id="115" name="Google Shape;115;p19"/>
          <p:cNvGrpSpPr/>
          <p:nvPr/>
        </p:nvGrpSpPr>
        <p:grpSpPr>
          <a:xfrm>
            <a:off x="669205" y="458600"/>
            <a:ext cx="7014920" cy="1280372"/>
            <a:chOff x="1593000" y="2322568"/>
            <a:chExt cx="5957975" cy="643500"/>
          </a:xfrm>
        </p:grpSpPr>
        <p:sp>
          <p:nvSpPr>
            <p:cNvPr id="116" name="Google Shape;116;p19"/>
            <p:cNvSpPr/>
            <p:nvPr/>
          </p:nvSpPr>
          <p:spPr>
            <a:xfrm>
              <a:off x="3728375" y="2322568"/>
              <a:ext cx="3822600" cy="6435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900"/>
            </a:p>
          </p:txBody>
        </p:sp>
        <p:sp>
          <p:nvSpPr>
            <p:cNvPr id="117" name="Google Shape;117;p19"/>
            <p:cNvSpPr/>
            <p:nvPr/>
          </p:nvSpPr>
          <p:spPr>
            <a:xfrm flipH="1">
              <a:off x="2283025" y="2322575"/>
              <a:ext cx="1844400" cy="642600"/>
            </a:xfrm>
            <a:prstGeom prst="rect">
              <a:avLst/>
            </a:prstGeom>
            <a:solidFill>
              <a:srgbClr val="A72A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900"/>
            </a:p>
          </p:txBody>
        </p:sp>
        <p:sp>
          <p:nvSpPr>
            <p:cNvPr id="118" name="Google Shape;118;p19"/>
            <p:cNvSpPr/>
            <p:nvPr/>
          </p:nvSpPr>
          <p:spPr>
            <a:xfrm rot="-5400000">
              <a:off x="3501574" y="1934671"/>
              <a:ext cx="643356" cy="1419149"/>
            </a:xfrm>
            <a:prstGeom prst="flowChartOffpageConnector">
              <a:avLst/>
            </a:prstGeom>
            <a:solidFill>
              <a:srgbClr val="A72A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900"/>
            </a:p>
          </p:txBody>
        </p:sp>
        <p:sp>
          <p:nvSpPr>
            <p:cNvPr id="119" name="Google Shape;119;p19"/>
            <p:cNvSpPr/>
            <p:nvPr/>
          </p:nvSpPr>
          <p:spPr>
            <a:xfrm>
              <a:off x="2342635" y="2399954"/>
              <a:ext cx="2045100" cy="5661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200">
                  <a:solidFill>
                    <a:srgbClr val="FFFFFF"/>
                  </a:solidFill>
                  <a:latin typeface="Roboto Medium"/>
                  <a:ea typeface="Roboto Medium"/>
                  <a:cs typeface="Roboto Medium"/>
                  <a:sym typeface="Roboto Medium"/>
                </a:rPr>
                <a:t>The fifth amendment allows all citizens due process.  A person cannot be forced to serve as a witness against himself when accused of a crime.</a:t>
              </a:r>
              <a:endParaRPr sz="1200">
                <a:solidFill>
                  <a:srgbClr val="FFFFFF"/>
                </a:solidFill>
                <a:latin typeface="Roboto"/>
                <a:ea typeface="Roboto"/>
                <a:cs typeface="Roboto"/>
                <a:sym typeface="Roboto"/>
              </a:endParaRPr>
            </a:p>
          </p:txBody>
        </p:sp>
        <p:sp>
          <p:nvSpPr>
            <p:cNvPr id="120" name="Google Shape;120;p19"/>
            <p:cNvSpPr/>
            <p:nvPr/>
          </p:nvSpPr>
          <p:spPr>
            <a:xfrm>
              <a:off x="1593000" y="2322568"/>
              <a:ext cx="690000" cy="642300"/>
            </a:xfrm>
            <a:prstGeom prst="rect">
              <a:avLst/>
            </a:prstGeom>
            <a:solidFill>
              <a:srgbClr val="B02C20"/>
            </a:solidFill>
            <a:ln>
              <a:noFill/>
            </a:ln>
            <a:effectLst>
              <a:outerShdw blurRad="71438" rotWithShape="0" algn="bl" dir="2700000" dist="28575">
                <a:srgbClr val="000000">
                  <a:alpha val="17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lang="en" sz="2600">
                  <a:solidFill>
                    <a:srgbClr val="FFFFFF"/>
                  </a:solidFill>
                  <a:latin typeface="Roboto"/>
                  <a:ea typeface="Roboto"/>
                  <a:cs typeface="Roboto"/>
                  <a:sym typeface="Roboto"/>
                </a:rPr>
                <a:t> 5th</a:t>
              </a:r>
              <a:endParaRPr sz="2600">
                <a:solidFill>
                  <a:srgbClr val="FFFFFF"/>
                </a:solidFill>
                <a:latin typeface="Roboto"/>
                <a:ea typeface="Roboto"/>
                <a:cs typeface="Roboto"/>
                <a:sym typeface="Roboto"/>
              </a:endParaRPr>
            </a:p>
          </p:txBody>
        </p:sp>
        <p:sp>
          <p:nvSpPr>
            <p:cNvPr id="121" name="Google Shape;121;p19"/>
            <p:cNvSpPr/>
            <p:nvPr/>
          </p:nvSpPr>
          <p:spPr>
            <a:xfrm>
              <a:off x="4387850" y="2323750"/>
              <a:ext cx="2971200" cy="642300"/>
            </a:xfrm>
            <a:prstGeom prst="rect">
              <a:avLst/>
            </a:prstGeom>
            <a:noFill/>
            <a:ln>
              <a:noFill/>
            </a:ln>
          </p:spPr>
          <p:txBody>
            <a:bodyPr anchorCtr="0" anchor="ctr" bIns="91425" lIns="91425" spcFirstLastPara="1" rIns="91425" wrap="square" tIns="91425">
              <a:noAutofit/>
            </a:bodyPr>
            <a:lstStyle/>
            <a:p>
              <a:pPr indent="0" lvl="0" marL="457200" rtl="0" algn="l">
                <a:lnSpc>
                  <a:spcPct val="115000"/>
                </a:lnSpc>
                <a:spcBef>
                  <a:spcPts val="0"/>
                </a:spcBef>
                <a:spcAft>
                  <a:spcPts val="0"/>
                </a:spcAft>
                <a:buNone/>
              </a:pPr>
              <a:r>
                <a:rPr b="1" lang="en" sz="1100">
                  <a:solidFill>
                    <a:srgbClr val="A72A1E"/>
                  </a:solidFill>
                  <a:latin typeface="Roboto"/>
                  <a:ea typeface="Roboto"/>
                  <a:cs typeface="Roboto"/>
                  <a:sym typeface="Roboto"/>
                </a:rPr>
                <a:t>This means that anyone accused of a crime is provided rights and assumed innocent until proven guilty.  A </a:t>
              </a:r>
              <a:r>
                <a:rPr b="1" lang="en" sz="1100">
                  <a:solidFill>
                    <a:srgbClr val="A72A1E"/>
                  </a:solidFill>
                  <a:latin typeface="Roboto"/>
                  <a:ea typeface="Roboto"/>
                  <a:cs typeface="Roboto"/>
                  <a:sym typeface="Roboto"/>
                </a:rPr>
                <a:t>person</a:t>
              </a:r>
              <a:r>
                <a:rPr b="1" lang="en" sz="1100">
                  <a:solidFill>
                    <a:srgbClr val="A72A1E"/>
                  </a:solidFill>
                  <a:latin typeface="Roboto"/>
                  <a:ea typeface="Roboto"/>
                  <a:cs typeface="Roboto"/>
                  <a:sym typeface="Roboto"/>
                </a:rPr>
                <a:t> cannot be tried twice for the same crime.  Also, a person cannot be forced to testify </a:t>
              </a:r>
              <a:r>
                <a:rPr b="1" lang="en" sz="1100">
                  <a:solidFill>
                    <a:srgbClr val="A72A1E"/>
                  </a:solidFill>
                  <a:latin typeface="Roboto"/>
                  <a:ea typeface="Roboto"/>
                  <a:cs typeface="Roboto"/>
                  <a:sym typeface="Roboto"/>
                </a:rPr>
                <a:t>against</a:t>
              </a:r>
              <a:r>
                <a:rPr b="1" lang="en" sz="1100">
                  <a:solidFill>
                    <a:srgbClr val="A72A1E"/>
                  </a:solidFill>
                  <a:latin typeface="Roboto"/>
                  <a:ea typeface="Roboto"/>
                  <a:cs typeface="Roboto"/>
                  <a:sym typeface="Roboto"/>
                </a:rPr>
                <a:t> himself.</a:t>
              </a:r>
              <a:endParaRPr b="1" sz="1100">
                <a:solidFill>
                  <a:srgbClr val="A72A1E"/>
                </a:solidFill>
                <a:latin typeface="Roboto"/>
                <a:ea typeface="Roboto"/>
                <a:cs typeface="Roboto"/>
                <a:sym typeface="Roboto"/>
              </a:endParaRPr>
            </a:p>
          </p:txBody>
        </p:sp>
      </p:grpSp>
      <p:grpSp>
        <p:nvGrpSpPr>
          <p:cNvPr id="122" name="Google Shape;122;p19"/>
          <p:cNvGrpSpPr/>
          <p:nvPr/>
        </p:nvGrpSpPr>
        <p:grpSpPr>
          <a:xfrm>
            <a:off x="655500" y="1943064"/>
            <a:ext cx="7042326" cy="1280887"/>
            <a:chOff x="1593000" y="2322568"/>
            <a:chExt cx="5957975" cy="643500"/>
          </a:xfrm>
        </p:grpSpPr>
        <p:sp>
          <p:nvSpPr>
            <p:cNvPr id="123" name="Google Shape;123;p19"/>
            <p:cNvSpPr/>
            <p:nvPr/>
          </p:nvSpPr>
          <p:spPr>
            <a:xfrm>
              <a:off x="3728375" y="2322568"/>
              <a:ext cx="3822600" cy="6435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9"/>
            <p:cNvSpPr/>
            <p:nvPr/>
          </p:nvSpPr>
          <p:spPr>
            <a:xfrm flipH="1">
              <a:off x="2283025" y="2322575"/>
              <a:ext cx="1844400" cy="642600"/>
            </a:xfrm>
            <a:prstGeom prst="rect">
              <a:avLst/>
            </a:prstGeom>
            <a:solidFill>
              <a:srgbClr val="A72A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9"/>
            <p:cNvSpPr/>
            <p:nvPr/>
          </p:nvSpPr>
          <p:spPr>
            <a:xfrm rot="-5400000">
              <a:off x="3501574" y="1934671"/>
              <a:ext cx="643356" cy="1419149"/>
            </a:xfrm>
            <a:prstGeom prst="flowChartOffpageConnector">
              <a:avLst/>
            </a:prstGeom>
            <a:solidFill>
              <a:srgbClr val="A72A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9"/>
            <p:cNvSpPr/>
            <p:nvPr/>
          </p:nvSpPr>
          <p:spPr>
            <a:xfrm>
              <a:off x="2342619" y="2485855"/>
              <a:ext cx="1940700" cy="4101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200">
                  <a:solidFill>
                    <a:srgbClr val="FFFFFF"/>
                  </a:solidFill>
                  <a:latin typeface="Roboto"/>
                  <a:ea typeface="Roboto"/>
                  <a:cs typeface="Roboto"/>
                  <a:sym typeface="Roboto"/>
                </a:rPr>
                <a:t>The 6th amendment provides a speedy and public trial by jury for all who are accused of a crime.</a:t>
              </a:r>
              <a:endParaRPr sz="1200">
                <a:solidFill>
                  <a:srgbClr val="FFFFFF"/>
                </a:solidFill>
                <a:latin typeface="Roboto"/>
                <a:ea typeface="Roboto"/>
                <a:cs typeface="Roboto"/>
                <a:sym typeface="Roboto"/>
              </a:endParaRPr>
            </a:p>
            <a:p>
              <a:pPr indent="0" lvl="0" marL="0" rtl="0" algn="l">
                <a:lnSpc>
                  <a:spcPct val="115000"/>
                </a:lnSpc>
                <a:spcBef>
                  <a:spcPts val="0"/>
                </a:spcBef>
                <a:spcAft>
                  <a:spcPts val="0"/>
                </a:spcAft>
                <a:buNone/>
              </a:pPr>
              <a:r>
                <a:t/>
              </a:r>
              <a:endParaRPr sz="1200">
                <a:solidFill>
                  <a:srgbClr val="FFFFFF"/>
                </a:solidFill>
                <a:latin typeface="Roboto"/>
                <a:ea typeface="Roboto"/>
                <a:cs typeface="Roboto"/>
                <a:sym typeface="Roboto"/>
              </a:endParaRPr>
            </a:p>
          </p:txBody>
        </p:sp>
        <p:sp>
          <p:nvSpPr>
            <p:cNvPr id="127" name="Google Shape;127;p19"/>
            <p:cNvSpPr/>
            <p:nvPr/>
          </p:nvSpPr>
          <p:spPr>
            <a:xfrm>
              <a:off x="1593000" y="2322568"/>
              <a:ext cx="690000" cy="642300"/>
            </a:xfrm>
            <a:prstGeom prst="rect">
              <a:avLst/>
            </a:prstGeom>
            <a:solidFill>
              <a:srgbClr val="B02C20"/>
            </a:solidFill>
            <a:ln>
              <a:noFill/>
            </a:ln>
            <a:effectLst>
              <a:outerShdw blurRad="71438" rotWithShape="0" algn="bl" dir="2700000" dist="28575">
                <a:srgbClr val="000000">
                  <a:alpha val="17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9"/>
            <p:cNvSpPr/>
            <p:nvPr/>
          </p:nvSpPr>
          <p:spPr>
            <a:xfrm>
              <a:off x="1593000" y="2322575"/>
              <a:ext cx="690000" cy="642600"/>
            </a:xfrm>
            <a:prstGeom prst="rect">
              <a:avLst/>
            </a:prstGeom>
            <a:solidFill>
              <a:srgbClr val="BE2F2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Roboto Thin"/>
                  <a:ea typeface="Roboto Thin"/>
                  <a:cs typeface="Roboto Thin"/>
                  <a:sym typeface="Roboto Thin"/>
                </a:rPr>
                <a:t>6th</a:t>
              </a:r>
              <a:endParaRPr sz="2600">
                <a:solidFill>
                  <a:srgbClr val="FFFFFF"/>
                </a:solidFill>
                <a:latin typeface="Roboto Thin"/>
                <a:ea typeface="Roboto Thin"/>
                <a:cs typeface="Roboto Thin"/>
                <a:sym typeface="Roboto Thin"/>
              </a:endParaRPr>
            </a:p>
          </p:txBody>
        </p:sp>
        <p:sp>
          <p:nvSpPr>
            <p:cNvPr id="129" name="Google Shape;129;p19"/>
            <p:cNvSpPr/>
            <p:nvPr/>
          </p:nvSpPr>
          <p:spPr>
            <a:xfrm>
              <a:off x="4532816" y="2323166"/>
              <a:ext cx="2971200" cy="6423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 sz="1200">
                  <a:solidFill>
                    <a:srgbClr val="A72A1E"/>
                  </a:solidFill>
                  <a:latin typeface="Roboto"/>
                  <a:ea typeface="Roboto"/>
                  <a:cs typeface="Roboto"/>
                  <a:sym typeface="Roboto"/>
                </a:rPr>
                <a:t>This means a citizen has a right to a speedy and public trial by an impartial (fair) jury.  The defendant has the right to a lawyer and to bring their own witnesses to the trial.</a:t>
              </a:r>
              <a:endParaRPr b="1" sz="1200">
                <a:solidFill>
                  <a:srgbClr val="A72A1E"/>
                </a:solidFill>
                <a:latin typeface="Roboto"/>
                <a:ea typeface="Roboto"/>
                <a:cs typeface="Roboto"/>
                <a:sym typeface="Roboto"/>
              </a:endParaRPr>
            </a:p>
          </p:txBody>
        </p:sp>
      </p:grpSp>
      <p:grpSp>
        <p:nvGrpSpPr>
          <p:cNvPr id="130" name="Google Shape;130;p19"/>
          <p:cNvGrpSpPr/>
          <p:nvPr/>
        </p:nvGrpSpPr>
        <p:grpSpPr>
          <a:xfrm>
            <a:off x="655429" y="3428047"/>
            <a:ext cx="8167036" cy="1281595"/>
            <a:chOff x="1593000" y="2322568"/>
            <a:chExt cx="6935323" cy="643500"/>
          </a:xfrm>
        </p:grpSpPr>
        <p:sp>
          <p:nvSpPr>
            <p:cNvPr id="131" name="Google Shape;131;p19"/>
            <p:cNvSpPr/>
            <p:nvPr/>
          </p:nvSpPr>
          <p:spPr>
            <a:xfrm>
              <a:off x="4705723" y="2322568"/>
              <a:ext cx="3822600" cy="6435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solidFill>
                    <a:srgbClr val="990000"/>
                  </a:solidFill>
                  <a:latin typeface="Roboto"/>
                  <a:ea typeface="Roboto"/>
                  <a:cs typeface="Roboto"/>
                  <a:sym typeface="Roboto"/>
                </a:rPr>
                <a:t>This means that certain civil cases may also be tried by a jury.</a:t>
              </a:r>
              <a:endParaRPr b="1" sz="1200">
                <a:solidFill>
                  <a:srgbClr val="990000"/>
                </a:solidFill>
                <a:latin typeface="Roboto"/>
                <a:ea typeface="Roboto"/>
                <a:cs typeface="Roboto"/>
                <a:sym typeface="Roboto"/>
              </a:endParaRPr>
            </a:p>
          </p:txBody>
        </p:sp>
        <p:sp>
          <p:nvSpPr>
            <p:cNvPr id="132" name="Google Shape;132;p19"/>
            <p:cNvSpPr/>
            <p:nvPr/>
          </p:nvSpPr>
          <p:spPr>
            <a:xfrm flipH="1">
              <a:off x="2283025" y="2322575"/>
              <a:ext cx="1844400" cy="642600"/>
            </a:xfrm>
            <a:prstGeom prst="rect">
              <a:avLst/>
            </a:prstGeom>
            <a:solidFill>
              <a:srgbClr val="A72A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9"/>
            <p:cNvSpPr/>
            <p:nvPr/>
          </p:nvSpPr>
          <p:spPr>
            <a:xfrm rot="-5400000">
              <a:off x="3501574" y="1934671"/>
              <a:ext cx="643356" cy="1419149"/>
            </a:xfrm>
            <a:prstGeom prst="flowChartOffpageConnector">
              <a:avLst/>
            </a:prstGeom>
            <a:solidFill>
              <a:srgbClr val="A72A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9"/>
            <p:cNvSpPr/>
            <p:nvPr/>
          </p:nvSpPr>
          <p:spPr>
            <a:xfrm>
              <a:off x="2365077" y="2395767"/>
              <a:ext cx="1940700" cy="4959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200">
                  <a:solidFill>
                    <a:srgbClr val="FFFFFF"/>
                  </a:solidFill>
                  <a:latin typeface="Roboto"/>
                  <a:ea typeface="Roboto"/>
                  <a:cs typeface="Roboto"/>
                  <a:sym typeface="Roboto"/>
                </a:rPr>
                <a:t>The 7th amendment allows for</a:t>
              </a:r>
              <a:endParaRPr sz="1200">
                <a:solidFill>
                  <a:srgbClr val="FFFFFF"/>
                </a:solidFill>
                <a:latin typeface="Roboto"/>
                <a:ea typeface="Roboto"/>
                <a:cs typeface="Roboto"/>
                <a:sym typeface="Roboto"/>
              </a:endParaRPr>
            </a:p>
            <a:p>
              <a:pPr indent="0" lvl="0" marL="0" rtl="0" algn="l">
                <a:lnSpc>
                  <a:spcPct val="115000"/>
                </a:lnSpc>
                <a:spcBef>
                  <a:spcPts val="0"/>
                </a:spcBef>
                <a:spcAft>
                  <a:spcPts val="0"/>
                </a:spcAft>
                <a:buNone/>
              </a:pPr>
              <a:r>
                <a:rPr lang="en" sz="1200">
                  <a:solidFill>
                    <a:srgbClr val="FFFFFF"/>
                  </a:solidFill>
                  <a:latin typeface="Roboto"/>
                  <a:ea typeface="Roboto"/>
                  <a:cs typeface="Roboto"/>
                  <a:sym typeface="Roboto"/>
                </a:rPr>
                <a:t>a trial by jury to be held for certain civil disputes. </a:t>
              </a:r>
              <a:endParaRPr sz="1200">
                <a:solidFill>
                  <a:srgbClr val="FFFFFF"/>
                </a:solidFill>
                <a:latin typeface="Roboto"/>
                <a:ea typeface="Roboto"/>
                <a:cs typeface="Roboto"/>
                <a:sym typeface="Roboto"/>
              </a:endParaRPr>
            </a:p>
          </p:txBody>
        </p:sp>
        <p:sp>
          <p:nvSpPr>
            <p:cNvPr id="135" name="Google Shape;135;p19"/>
            <p:cNvSpPr/>
            <p:nvPr/>
          </p:nvSpPr>
          <p:spPr>
            <a:xfrm>
              <a:off x="1593000" y="2322568"/>
              <a:ext cx="690000" cy="642300"/>
            </a:xfrm>
            <a:prstGeom prst="rect">
              <a:avLst/>
            </a:prstGeom>
            <a:solidFill>
              <a:srgbClr val="B02C20"/>
            </a:solidFill>
            <a:ln>
              <a:noFill/>
            </a:ln>
            <a:effectLst>
              <a:outerShdw blurRad="71438" rotWithShape="0" algn="bl" dir="2700000" dist="28575">
                <a:srgbClr val="000000">
                  <a:alpha val="17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9"/>
            <p:cNvSpPr/>
            <p:nvPr/>
          </p:nvSpPr>
          <p:spPr>
            <a:xfrm>
              <a:off x="1593000" y="2322575"/>
              <a:ext cx="690000" cy="642600"/>
            </a:xfrm>
            <a:prstGeom prst="rect">
              <a:avLst/>
            </a:prstGeom>
            <a:solidFill>
              <a:srgbClr val="BE2F2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Roboto Thin"/>
                  <a:ea typeface="Roboto Thin"/>
                  <a:cs typeface="Roboto Thin"/>
                  <a:sym typeface="Roboto Thin"/>
                </a:rPr>
                <a:t>7th</a:t>
              </a:r>
              <a:endParaRPr sz="2600">
                <a:solidFill>
                  <a:srgbClr val="FFFFFF"/>
                </a:solidFill>
                <a:latin typeface="Roboto Thin"/>
                <a:ea typeface="Roboto Thin"/>
                <a:cs typeface="Roboto Thin"/>
                <a:sym typeface="Roboto Thin"/>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grpSp>
        <p:nvGrpSpPr>
          <p:cNvPr id="141" name="Google Shape;141;p20"/>
          <p:cNvGrpSpPr/>
          <p:nvPr/>
        </p:nvGrpSpPr>
        <p:grpSpPr>
          <a:xfrm>
            <a:off x="669205" y="458600"/>
            <a:ext cx="7028622" cy="1286311"/>
            <a:chOff x="1593000" y="2322568"/>
            <a:chExt cx="5969613" cy="646485"/>
          </a:xfrm>
        </p:grpSpPr>
        <p:sp>
          <p:nvSpPr>
            <p:cNvPr id="142" name="Google Shape;142;p20"/>
            <p:cNvSpPr/>
            <p:nvPr/>
          </p:nvSpPr>
          <p:spPr>
            <a:xfrm>
              <a:off x="3728375" y="2322568"/>
              <a:ext cx="3822600" cy="6435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20"/>
            <p:cNvSpPr/>
            <p:nvPr/>
          </p:nvSpPr>
          <p:spPr>
            <a:xfrm flipH="1">
              <a:off x="2283025" y="2322575"/>
              <a:ext cx="1844400" cy="642600"/>
            </a:xfrm>
            <a:prstGeom prst="rect">
              <a:avLst/>
            </a:prstGeom>
            <a:solidFill>
              <a:srgbClr val="A72A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20"/>
            <p:cNvSpPr/>
            <p:nvPr/>
          </p:nvSpPr>
          <p:spPr>
            <a:xfrm rot="-5400000">
              <a:off x="3501574" y="1934671"/>
              <a:ext cx="643356" cy="1419149"/>
            </a:xfrm>
            <a:prstGeom prst="flowChartOffpageConnector">
              <a:avLst/>
            </a:prstGeom>
            <a:solidFill>
              <a:srgbClr val="A72A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20"/>
            <p:cNvSpPr/>
            <p:nvPr/>
          </p:nvSpPr>
          <p:spPr>
            <a:xfrm>
              <a:off x="2342625" y="2399951"/>
              <a:ext cx="1940700" cy="4959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200">
                  <a:solidFill>
                    <a:srgbClr val="FFFFFF"/>
                  </a:solidFill>
                  <a:latin typeface="Roboto Medium"/>
                  <a:ea typeface="Roboto Medium"/>
                  <a:cs typeface="Roboto Medium"/>
                  <a:sym typeface="Roboto Medium"/>
                </a:rPr>
                <a:t>The 8th amendment prevents those accused of suffering cruel and unusual punishment.</a:t>
              </a:r>
              <a:endParaRPr sz="1200">
                <a:solidFill>
                  <a:srgbClr val="FFFFFF"/>
                </a:solidFill>
                <a:latin typeface="Roboto"/>
                <a:ea typeface="Roboto"/>
                <a:cs typeface="Roboto"/>
                <a:sym typeface="Roboto"/>
              </a:endParaRPr>
            </a:p>
          </p:txBody>
        </p:sp>
        <p:sp>
          <p:nvSpPr>
            <p:cNvPr id="146" name="Google Shape;146;p20"/>
            <p:cNvSpPr/>
            <p:nvPr/>
          </p:nvSpPr>
          <p:spPr>
            <a:xfrm>
              <a:off x="1593000" y="2322568"/>
              <a:ext cx="690000" cy="642300"/>
            </a:xfrm>
            <a:prstGeom prst="rect">
              <a:avLst/>
            </a:prstGeom>
            <a:solidFill>
              <a:srgbClr val="B02C20"/>
            </a:solidFill>
            <a:ln>
              <a:noFill/>
            </a:ln>
            <a:effectLst>
              <a:outerShdw blurRad="71438" rotWithShape="0" algn="bl" dir="2700000" dist="28575">
                <a:srgbClr val="000000">
                  <a:alpha val="17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20"/>
            <p:cNvSpPr/>
            <p:nvPr/>
          </p:nvSpPr>
          <p:spPr>
            <a:xfrm>
              <a:off x="1593000" y="2322575"/>
              <a:ext cx="690000" cy="642600"/>
            </a:xfrm>
            <a:prstGeom prst="rect">
              <a:avLst/>
            </a:prstGeom>
            <a:solidFill>
              <a:srgbClr val="BE2F2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Roboto Thin"/>
                  <a:ea typeface="Roboto Thin"/>
                  <a:cs typeface="Roboto Thin"/>
                  <a:sym typeface="Roboto Thin"/>
                </a:rPr>
                <a:t>8th</a:t>
              </a:r>
              <a:endParaRPr sz="2600">
                <a:solidFill>
                  <a:srgbClr val="FFFFFF"/>
                </a:solidFill>
                <a:latin typeface="Roboto Thin"/>
                <a:ea typeface="Roboto Thin"/>
                <a:cs typeface="Roboto Thin"/>
                <a:sym typeface="Roboto Thin"/>
              </a:endParaRPr>
            </a:p>
          </p:txBody>
        </p:sp>
        <p:sp>
          <p:nvSpPr>
            <p:cNvPr id="148" name="Google Shape;148;p20"/>
            <p:cNvSpPr/>
            <p:nvPr/>
          </p:nvSpPr>
          <p:spPr>
            <a:xfrm>
              <a:off x="4591413" y="2326753"/>
              <a:ext cx="2971200" cy="6423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 sz="1200">
                  <a:solidFill>
                    <a:srgbClr val="990000"/>
                  </a:solidFill>
                  <a:latin typeface="Roboto"/>
                  <a:ea typeface="Roboto"/>
                  <a:cs typeface="Roboto"/>
                  <a:sym typeface="Roboto"/>
                </a:rPr>
                <a:t>This means that citizens are protected from having to pay unreasonably high bail in order to be released from jail while they wait for trial.  It is also against the law for citizens to receive “cruel and unusual </a:t>
              </a:r>
              <a:r>
                <a:rPr b="1" lang="en" sz="1200">
                  <a:solidFill>
                    <a:srgbClr val="990000"/>
                  </a:solidFill>
                  <a:latin typeface="Roboto"/>
                  <a:ea typeface="Roboto"/>
                  <a:cs typeface="Roboto"/>
                  <a:sym typeface="Roboto"/>
                </a:rPr>
                <a:t>punishment</a:t>
              </a:r>
              <a:r>
                <a:rPr b="1" lang="en" sz="1200">
                  <a:solidFill>
                    <a:srgbClr val="990000"/>
                  </a:solidFill>
                  <a:latin typeface="Roboto"/>
                  <a:ea typeface="Roboto"/>
                  <a:cs typeface="Roboto"/>
                  <a:sym typeface="Roboto"/>
                </a:rPr>
                <a:t>” for crimes.</a:t>
              </a:r>
              <a:endParaRPr b="1" sz="1200">
                <a:solidFill>
                  <a:srgbClr val="990000"/>
                </a:solidFill>
                <a:latin typeface="Roboto"/>
                <a:ea typeface="Roboto"/>
                <a:cs typeface="Roboto"/>
                <a:sym typeface="Roboto"/>
              </a:endParaRPr>
            </a:p>
          </p:txBody>
        </p:sp>
      </p:grpSp>
      <p:grpSp>
        <p:nvGrpSpPr>
          <p:cNvPr id="149" name="Google Shape;149;p20"/>
          <p:cNvGrpSpPr/>
          <p:nvPr/>
        </p:nvGrpSpPr>
        <p:grpSpPr>
          <a:xfrm>
            <a:off x="655500" y="1943076"/>
            <a:ext cx="7042326" cy="1280887"/>
            <a:chOff x="1593000" y="2322568"/>
            <a:chExt cx="5957975" cy="643500"/>
          </a:xfrm>
        </p:grpSpPr>
        <p:sp>
          <p:nvSpPr>
            <p:cNvPr id="150" name="Google Shape;150;p20"/>
            <p:cNvSpPr/>
            <p:nvPr/>
          </p:nvSpPr>
          <p:spPr>
            <a:xfrm>
              <a:off x="3728375" y="2322568"/>
              <a:ext cx="3822600" cy="6435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0"/>
            <p:cNvSpPr/>
            <p:nvPr/>
          </p:nvSpPr>
          <p:spPr>
            <a:xfrm flipH="1">
              <a:off x="2283025" y="2322575"/>
              <a:ext cx="1844400" cy="642600"/>
            </a:xfrm>
            <a:prstGeom prst="rect">
              <a:avLst/>
            </a:prstGeom>
            <a:solidFill>
              <a:srgbClr val="A72A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20"/>
            <p:cNvSpPr/>
            <p:nvPr/>
          </p:nvSpPr>
          <p:spPr>
            <a:xfrm rot="-5400000">
              <a:off x="3501574" y="1934671"/>
              <a:ext cx="643356" cy="1419149"/>
            </a:xfrm>
            <a:prstGeom prst="flowChartOffpageConnector">
              <a:avLst/>
            </a:prstGeom>
            <a:solidFill>
              <a:srgbClr val="A72A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20"/>
            <p:cNvSpPr/>
            <p:nvPr/>
          </p:nvSpPr>
          <p:spPr>
            <a:xfrm>
              <a:off x="2342625" y="2399951"/>
              <a:ext cx="1940700" cy="4959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200">
                  <a:solidFill>
                    <a:srgbClr val="FFFFFF"/>
                  </a:solidFill>
                  <a:latin typeface="Roboto Medium"/>
                  <a:ea typeface="Roboto Medium"/>
                  <a:cs typeface="Roboto Medium"/>
                  <a:sym typeface="Roboto Medium"/>
                </a:rPr>
                <a:t>The 9th amendment states that no one’s Constitutional rights should be used to infringe </a:t>
              </a:r>
              <a:r>
                <a:rPr lang="en" sz="1200">
                  <a:solidFill>
                    <a:srgbClr val="FFFFFF"/>
                  </a:solidFill>
                  <a:latin typeface="Roboto Medium"/>
                  <a:ea typeface="Roboto Medium"/>
                  <a:cs typeface="Roboto Medium"/>
                  <a:sym typeface="Roboto Medium"/>
                </a:rPr>
                <a:t>upon</a:t>
              </a:r>
              <a:r>
                <a:rPr lang="en" sz="1200">
                  <a:solidFill>
                    <a:srgbClr val="FFFFFF"/>
                  </a:solidFill>
                  <a:latin typeface="Roboto Medium"/>
                  <a:ea typeface="Roboto Medium"/>
                  <a:cs typeface="Roboto Medium"/>
                  <a:sym typeface="Roboto Medium"/>
                </a:rPr>
                <a:t> the rights of another citizen.</a:t>
              </a:r>
              <a:endParaRPr sz="1200">
                <a:solidFill>
                  <a:srgbClr val="FFFFFF"/>
                </a:solidFill>
                <a:latin typeface="Roboto"/>
                <a:ea typeface="Roboto"/>
                <a:cs typeface="Roboto"/>
                <a:sym typeface="Roboto"/>
              </a:endParaRPr>
            </a:p>
          </p:txBody>
        </p:sp>
        <p:sp>
          <p:nvSpPr>
            <p:cNvPr id="154" name="Google Shape;154;p20"/>
            <p:cNvSpPr/>
            <p:nvPr/>
          </p:nvSpPr>
          <p:spPr>
            <a:xfrm>
              <a:off x="1593000" y="2322568"/>
              <a:ext cx="690000" cy="642300"/>
            </a:xfrm>
            <a:prstGeom prst="rect">
              <a:avLst/>
            </a:prstGeom>
            <a:solidFill>
              <a:srgbClr val="B02C20"/>
            </a:solidFill>
            <a:ln>
              <a:noFill/>
            </a:ln>
            <a:effectLst>
              <a:outerShdw blurRad="71438" rotWithShape="0" algn="bl" dir="2700000" dist="28575">
                <a:srgbClr val="000000">
                  <a:alpha val="17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20"/>
            <p:cNvSpPr/>
            <p:nvPr/>
          </p:nvSpPr>
          <p:spPr>
            <a:xfrm>
              <a:off x="1593000" y="2322575"/>
              <a:ext cx="690000" cy="642600"/>
            </a:xfrm>
            <a:prstGeom prst="rect">
              <a:avLst/>
            </a:prstGeom>
            <a:solidFill>
              <a:srgbClr val="BE2F2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Roboto Thin"/>
                  <a:ea typeface="Roboto Thin"/>
                  <a:cs typeface="Roboto Thin"/>
                  <a:sym typeface="Roboto Thin"/>
                </a:rPr>
                <a:t>9th</a:t>
              </a:r>
              <a:endParaRPr sz="2600">
                <a:solidFill>
                  <a:srgbClr val="FFFFFF"/>
                </a:solidFill>
                <a:latin typeface="Roboto Thin"/>
                <a:ea typeface="Roboto Thin"/>
                <a:cs typeface="Roboto Thin"/>
                <a:sym typeface="Roboto Thin"/>
              </a:endParaRPr>
            </a:p>
          </p:txBody>
        </p:sp>
        <p:sp>
          <p:nvSpPr>
            <p:cNvPr id="156" name="Google Shape;156;p20"/>
            <p:cNvSpPr/>
            <p:nvPr/>
          </p:nvSpPr>
          <p:spPr>
            <a:xfrm>
              <a:off x="4532816" y="2323172"/>
              <a:ext cx="2971200" cy="6423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 sz="1200">
                  <a:solidFill>
                    <a:srgbClr val="A72A1E"/>
                  </a:solidFill>
                  <a:latin typeface="Roboto"/>
                  <a:ea typeface="Roboto"/>
                  <a:cs typeface="Roboto"/>
                  <a:sym typeface="Roboto"/>
                </a:rPr>
                <a:t>This means that people’s rights are not limited only to rights that appear in the Constitution.  This amendment can be confusing because the rights are not listed.  Some people think state legislatures should decide and some think the Supreme Court should decide.</a:t>
              </a:r>
              <a:endParaRPr b="1" sz="1200">
                <a:solidFill>
                  <a:srgbClr val="A72A1E"/>
                </a:solidFill>
                <a:latin typeface="Roboto"/>
                <a:ea typeface="Roboto"/>
                <a:cs typeface="Roboto"/>
                <a:sym typeface="Roboto"/>
              </a:endParaRPr>
            </a:p>
          </p:txBody>
        </p:sp>
      </p:grpSp>
      <p:grpSp>
        <p:nvGrpSpPr>
          <p:cNvPr id="157" name="Google Shape;157;p20"/>
          <p:cNvGrpSpPr/>
          <p:nvPr/>
        </p:nvGrpSpPr>
        <p:grpSpPr>
          <a:xfrm>
            <a:off x="668600" y="3551997"/>
            <a:ext cx="8032415" cy="1281595"/>
            <a:chOff x="1592997" y="2322568"/>
            <a:chExt cx="6821005" cy="643500"/>
          </a:xfrm>
        </p:grpSpPr>
        <p:sp>
          <p:nvSpPr>
            <p:cNvPr id="158" name="Google Shape;158;p20"/>
            <p:cNvSpPr/>
            <p:nvPr/>
          </p:nvSpPr>
          <p:spPr>
            <a:xfrm>
              <a:off x="4591401" y="2322568"/>
              <a:ext cx="3822600" cy="6435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solidFill>
                    <a:srgbClr val="990000"/>
                  </a:solidFill>
                </a:rPr>
                <a:t>This means that the federal government only has the powers mentioned in the Constitution.  If not listed, it belongs to the states or to the people.</a:t>
              </a:r>
              <a:endParaRPr b="1" sz="1200">
                <a:solidFill>
                  <a:srgbClr val="990000"/>
                </a:solidFill>
              </a:endParaRPr>
            </a:p>
          </p:txBody>
        </p:sp>
        <p:sp>
          <p:nvSpPr>
            <p:cNvPr id="159" name="Google Shape;159;p20"/>
            <p:cNvSpPr/>
            <p:nvPr/>
          </p:nvSpPr>
          <p:spPr>
            <a:xfrm flipH="1">
              <a:off x="2283025" y="2322575"/>
              <a:ext cx="1844400" cy="642600"/>
            </a:xfrm>
            <a:prstGeom prst="rect">
              <a:avLst/>
            </a:prstGeom>
            <a:solidFill>
              <a:srgbClr val="A72A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20"/>
            <p:cNvSpPr/>
            <p:nvPr/>
          </p:nvSpPr>
          <p:spPr>
            <a:xfrm rot="-5400000">
              <a:off x="3501574" y="1934671"/>
              <a:ext cx="643356" cy="1419149"/>
            </a:xfrm>
            <a:prstGeom prst="flowChartOffpageConnector">
              <a:avLst/>
            </a:prstGeom>
            <a:solidFill>
              <a:srgbClr val="A72A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20"/>
            <p:cNvSpPr/>
            <p:nvPr/>
          </p:nvSpPr>
          <p:spPr>
            <a:xfrm>
              <a:off x="2365077" y="2395767"/>
              <a:ext cx="1940700" cy="4959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200">
                  <a:solidFill>
                    <a:srgbClr val="FFFFFF"/>
                  </a:solidFill>
                  <a:latin typeface="Roboto Medium"/>
                  <a:ea typeface="Roboto Medium"/>
                  <a:cs typeface="Roboto Medium"/>
                  <a:sym typeface="Roboto Medium"/>
                </a:rPr>
                <a:t>The 10th amendment provides each state with powers that are not specifically assigned to the nation’s government in the Constitution.</a:t>
              </a:r>
              <a:endParaRPr sz="1200">
                <a:solidFill>
                  <a:srgbClr val="FFFFFF"/>
                </a:solidFill>
                <a:latin typeface="Roboto"/>
                <a:ea typeface="Roboto"/>
                <a:cs typeface="Roboto"/>
                <a:sym typeface="Roboto"/>
              </a:endParaRPr>
            </a:p>
          </p:txBody>
        </p:sp>
        <p:sp>
          <p:nvSpPr>
            <p:cNvPr id="162" name="Google Shape;162;p20"/>
            <p:cNvSpPr/>
            <p:nvPr/>
          </p:nvSpPr>
          <p:spPr>
            <a:xfrm>
              <a:off x="1593000" y="2322568"/>
              <a:ext cx="690000" cy="642300"/>
            </a:xfrm>
            <a:prstGeom prst="rect">
              <a:avLst/>
            </a:prstGeom>
            <a:solidFill>
              <a:srgbClr val="B02C20"/>
            </a:solidFill>
            <a:ln>
              <a:noFill/>
            </a:ln>
            <a:effectLst>
              <a:outerShdw blurRad="71438" rotWithShape="0" algn="bl" dir="2700000" dist="28575">
                <a:srgbClr val="000000">
                  <a:alpha val="17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0"/>
            <p:cNvSpPr/>
            <p:nvPr/>
          </p:nvSpPr>
          <p:spPr>
            <a:xfrm>
              <a:off x="1592997" y="2322883"/>
              <a:ext cx="772200" cy="642300"/>
            </a:xfrm>
            <a:prstGeom prst="rect">
              <a:avLst/>
            </a:prstGeom>
            <a:solidFill>
              <a:srgbClr val="BE2F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600">
                  <a:solidFill>
                    <a:srgbClr val="FFFFFF"/>
                  </a:solidFill>
                  <a:latin typeface="Roboto Thin"/>
                  <a:ea typeface="Roboto Thin"/>
                  <a:cs typeface="Roboto Thin"/>
                  <a:sym typeface="Roboto Thin"/>
                </a:rPr>
                <a:t>10th</a:t>
              </a:r>
              <a:endParaRPr sz="2600">
                <a:solidFill>
                  <a:srgbClr val="FFFFFF"/>
                </a:solidFill>
                <a:latin typeface="Roboto Thin"/>
                <a:ea typeface="Roboto Thin"/>
                <a:cs typeface="Roboto Thin"/>
                <a:sym typeface="Roboto Thin"/>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1"/>
          <p:cNvSpPr txBox="1"/>
          <p:nvPr>
            <p:ph type="title"/>
          </p:nvPr>
        </p:nvSpPr>
        <p:spPr>
          <a:xfrm>
            <a:off x="460950" y="299375"/>
            <a:ext cx="8222100" cy="1291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rgbClr val="CC0000"/>
                </a:solidFill>
                <a:latin typeface="Comic Sans MS"/>
                <a:ea typeface="Comic Sans MS"/>
                <a:cs typeface="Comic Sans MS"/>
                <a:sym typeface="Comic Sans MS"/>
              </a:rPr>
              <a:t>It is time to show what you know!</a:t>
            </a:r>
            <a:endParaRPr sz="2400">
              <a:solidFill>
                <a:srgbClr val="CC0000"/>
              </a:solidFill>
              <a:latin typeface="Comic Sans MS"/>
              <a:ea typeface="Comic Sans MS"/>
              <a:cs typeface="Comic Sans MS"/>
              <a:sym typeface="Comic Sans MS"/>
            </a:endParaRPr>
          </a:p>
          <a:p>
            <a:pPr indent="0" lvl="0" marL="0" rtl="0" algn="ctr">
              <a:spcBef>
                <a:spcPts val="0"/>
              </a:spcBef>
              <a:spcAft>
                <a:spcPts val="0"/>
              </a:spcAft>
              <a:buNone/>
            </a:pPr>
            <a:r>
              <a:rPr lang="en" sz="2400">
                <a:solidFill>
                  <a:srgbClr val="CC0000"/>
                </a:solidFill>
                <a:latin typeface="Comic Sans MS"/>
                <a:ea typeface="Comic Sans MS"/>
                <a:cs typeface="Comic Sans MS"/>
                <a:sym typeface="Comic Sans MS"/>
              </a:rPr>
              <a:t>What have you learned about the Bill of Rights, the first ten amendments to our Constitution?</a:t>
            </a:r>
            <a:endParaRPr sz="2400">
              <a:solidFill>
                <a:srgbClr val="CC0000"/>
              </a:solidFill>
              <a:latin typeface="Comic Sans MS"/>
              <a:ea typeface="Comic Sans MS"/>
              <a:cs typeface="Comic Sans MS"/>
              <a:sym typeface="Comic Sans MS"/>
            </a:endParaRPr>
          </a:p>
          <a:p>
            <a:pPr indent="0" lvl="0" marL="0" rtl="0" algn="l">
              <a:spcBef>
                <a:spcPts val="0"/>
              </a:spcBef>
              <a:spcAft>
                <a:spcPts val="0"/>
              </a:spcAft>
              <a:buNone/>
            </a:pPr>
            <a:r>
              <a:t/>
            </a:r>
            <a:endParaRPr/>
          </a:p>
        </p:txBody>
      </p:sp>
      <p:sp>
        <p:nvSpPr>
          <p:cNvPr id="169" name="Google Shape;169;p21"/>
          <p:cNvSpPr txBox="1"/>
          <p:nvPr/>
        </p:nvSpPr>
        <p:spPr>
          <a:xfrm>
            <a:off x="182725" y="2571750"/>
            <a:ext cx="7982100" cy="38790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The army base in your town is over-crowded.  The town council passed a law that anyone with an extra bedroom must house a soldier from the base.</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Char char="●"/>
            </a:pPr>
            <a:r>
              <a:rPr lang="en" sz="1800"/>
              <a:t>The city is closing the local basketball courts to make way for a parking lot. Dan and his friends want to march to city hall to present a petition to the mayor to keep the courts .  </a:t>
            </a:r>
            <a:endParaRPr sz="1800"/>
          </a:p>
        </p:txBody>
      </p:sp>
      <p:sp>
        <p:nvSpPr>
          <p:cNvPr id="170" name="Google Shape;170;p21"/>
          <p:cNvSpPr txBox="1"/>
          <p:nvPr/>
        </p:nvSpPr>
        <p:spPr>
          <a:xfrm>
            <a:off x="534050" y="1447500"/>
            <a:ext cx="8148900" cy="85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Roboto"/>
                <a:ea typeface="Roboto"/>
                <a:cs typeface="Roboto"/>
                <a:sym typeface="Roboto"/>
              </a:rPr>
              <a:t>Directions:</a:t>
            </a:r>
            <a:r>
              <a:rPr lang="en">
                <a:latin typeface="Roboto"/>
                <a:ea typeface="Roboto"/>
                <a:cs typeface="Roboto"/>
                <a:sym typeface="Roboto"/>
              </a:rPr>
              <a:t>  Read each scenario.  Which amendment of the US constitution is involved with each scenario? Explain why you chose that amendment. Use the text box to type your answer and then share your finished work with your teacher. </a:t>
            </a:r>
            <a:endParaRPr>
              <a:latin typeface="Roboto"/>
              <a:ea typeface="Roboto"/>
              <a:cs typeface="Roboto"/>
              <a:sym typeface="Roboto"/>
            </a:endParaRPr>
          </a:p>
        </p:txBody>
      </p:sp>
      <p:sp>
        <p:nvSpPr>
          <p:cNvPr id="171" name="Google Shape;171;p21"/>
          <p:cNvSpPr txBox="1"/>
          <p:nvPr/>
        </p:nvSpPr>
        <p:spPr>
          <a:xfrm>
            <a:off x="362575" y="2093850"/>
            <a:ext cx="3178800" cy="47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990000"/>
                </a:solidFill>
                <a:latin typeface="Roboto"/>
                <a:ea typeface="Roboto"/>
                <a:cs typeface="Roboto"/>
                <a:sym typeface="Roboto"/>
              </a:rPr>
              <a:t>SCENARIOS</a:t>
            </a:r>
            <a:endParaRPr sz="2400">
              <a:solidFill>
                <a:srgbClr val="990000"/>
              </a:solidFill>
              <a:latin typeface="Roboto"/>
              <a:ea typeface="Roboto"/>
              <a:cs typeface="Roboto"/>
              <a:sym typeface="Roboto"/>
            </a:endParaRPr>
          </a:p>
        </p:txBody>
      </p:sp>
      <p:sp>
        <p:nvSpPr>
          <p:cNvPr id="172" name="Google Shape;172;p21"/>
          <p:cNvSpPr txBox="1"/>
          <p:nvPr/>
        </p:nvSpPr>
        <p:spPr>
          <a:xfrm>
            <a:off x="1377225" y="3232250"/>
            <a:ext cx="4693800" cy="28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TYPE HERE</a:t>
            </a:r>
            <a:endParaRPr/>
          </a:p>
        </p:txBody>
      </p:sp>
      <p:sp>
        <p:nvSpPr>
          <p:cNvPr id="173" name="Google Shape;173;p21"/>
          <p:cNvSpPr txBox="1"/>
          <p:nvPr/>
        </p:nvSpPr>
        <p:spPr>
          <a:xfrm>
            <a:off x="3766275" y="4723800"/>
            <a:ext cx="3663000" cy="41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TYPE HERE</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2"/>
          <p:cNvSpPr txBox="1"/>
          <p:nvPr/>
        </p:nvSpPr>
        <p:spPr>
          <a:xfrm>
            <a:off x="271650" y="281075"/>
            <a:ext cx="8736600" cy="16020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Sally thinks Betty has stolen her gold bracelet. She wants the police to go to Betty’s house and look around to see if her bracelet is there. </a:t>
            </a:r>
            <a:endParaRPr/>
          </a:p>
        </p:txBody>
      </p:sp>
      <p:sp>
        <p:nvSpPr>
          <p:cNvPr id="179" name="Google Shape;179;p22"/>
          <p:cNvSpPr txBox="1"/>
          <p:nvPr/>
        </p:nvSpPr>
        <p:spPr>
          <a:xfrm>
            <a:off x="3780325" y="702675"/>
            <a:ext cx="33867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TYPE HERE</a:t>
            </a:r>
            <a:endParaRPr/>
          </a:p>
        </p:txBody>
      </p:sp>
      <p:sp>
        <p:nvSpPr>
          <p:cNvPr id="180" name="Google Shape;180;p22"/>
          <p:cNvSpPr txBox="1"/>
          <p:nvPr/>
        </p:nvSpPr>
        <p:spPr>
          <a:xfrm>
            <a:off x="271650" y="1096275"/>
            <a:ext cx="8244600" cy="9135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Bob Williams has been accused of stealing a computer from his school. He has been in jail for three years waiting for his trial to begin. </a:t>
            </a:r>
            <a:endParaRPr/>
          </a:p>
        </p:txBody>
      </p:sp>
      <p:sp>
        <p:nvSpPr>
          <p:cNvPr id="181" name="Google Shape;181;p22"/>
          <p:cNvSpPr txBox="1"/>
          <p:nvPr/>
        </p:nvSpPr>
        <p:spPr>
          <a:xfrm>
            <a:off x="3688825" y="1651300"/>
            <a:ext cx="3569700" cy="36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TYPE HERE</a:t>
            </a:r>
            <a:endParaRPr/>
          </a:p>
        </p:txBody>
      </p:sp>
      <p:sp>
        <p:nvSpPr>
          <p:cNvPr id="182" name="Google Shape;182;p22"/>
          <p:cNvSpPr txBox="1"/>
          <p:nvPr/>
        </p:nvSpPr>
        <p:spPr>
          <a:xfrm>
            <a:off x="341925" y="1953550"/>
            <a:ext cx="7827600" cy="10821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Every morning during the announcements Clyde refused to say “The Pledge of Allegiance” because it contains a phrase that says “under God.” This statement goes against his beliefs. </a:t>
            </a:r>
            <a:endParaRPr/>
          </a:p>
        </p:txBody>
      </p:sp>
      <p:sp>
        <p:nvSpPr>
          <p:cNvPr id="183" name="Google Shape;183;p22"/>
          <p:cNvSpPr txBox="1"/>
          <p:nvPr/>
        </p:nvSpPr>
        <p:spPr>
          <a:xfrm>
            <a:off x="3742800" y="2571750"/>
            <a:ext cx="1658400" cy="26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TYPE HERE</a:t>
            </a:r>
            <a:endParaRPr/>
          </a:p>
        </p:txBody>
      </p:sp>
      <p:sp>
        <p:nvSpPr>
          <p:cNvPr id="184" name="Google Shape;184;p22"/>
          <p:cNvSpPr txBox="1"/>
          <p:nvPr/>
        </p:nvSpPr>
        <p:spPr>
          <a:xfrm>
            <a:off x="393450" y="3035650"/>
            <a:ext cx="7940100" cy="9135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Marie has written a Letter to the Editor of the town’s newspaper in support of the new traffic laws. The editor will not prin</a:t>
            </a:r>
            <a:r>
              <a:rPr lang="en"/>
              <a:t>t her letter as he does not agree wit</a:t>
            </a:r>
            <a:r>
              <a:rPr lang="en"/>
              <a:t>h the new laws. </a:t>
            </a:r>
            <a:endParaRPr/>
          </a:p>
        </p:txBody>
      </p:sp>
      <p:sp>
        <p:nvSpPr>
          <p:cNvPr id="185" name="Google Shape;185;p22"/>
          <p:cNvSpPr txBox="1"/>
          <p:nvPr/>
        </p:nvSpPr>
        <p:spPr>
          <a:xfrm>
            <a:off x="3780325" y="3682150"/>
            <a:ext cx="1335000" cy="26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TYPE</a:t>
            </a:r>
            <a:r>
              <a:rPr lang="en"/>
              <a:t> HERE</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