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5143500" cx="9144000"/>
  <p:notesSz cx="6858000" cy="9144000"/>
  <p:embeddedFontLst>
    <p:embeddedFont>
      <p:font typeface="Playfair Display"/>
      <p:regular r:id="rId27"/>
      <p:bold r:id="rId28"/>
      <p:italic r:id="rId29"/>
      <p:boldItalic r:id="rId30"/>
    </p:embeddedFont>
    <p:embeddedFont>
      <p:font typeface="Lato"/>
      <p:regular r:id="rId31"/>
      <p:bold r:id="rId32"/>
      <p:italic r:id="rId33"/>
      <p:boldItalic r:id="rId34"/>
    </p:embeddedFont>
    <p:embeddedFont>
      <p:font typeface="Playfair Display Regular"/>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PlayfairDisplay-bold.fntdata"/><Relationship Id="rId27" Type="http://schemas.openxmlformats.org/officeDocument/2006/relationships/font" Target="fonts/PlayfairDisplay-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PlayfairDisplay-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ato-regular.fntdata"/><Relationship Id="rId30" Type="http://schemas.openxmlformats.org/officeDocument/2006/relationships/font" Target="fonts/PlayfairDisplay-boldItalic.fntdata"/><Relationship Id="rId11" Type="http://schemas.openxmlformats.org/officeDocument/2006/relationships/slide" Target="slides/slide6.xml"/><Relationship Id="rId33" Type="http://schemas.openxmlformats.org/officeDocument/2006/relationships/font" Target="fonts/Lato-italic.fntdata"/><Relationship Id="rId10" Type="http://schemas.openxmlformats.org/officeDocument/2006/relationships/slide" Target="slides/slide5.xml"/><Relationship Id="rId32" Type="http://schemas.openxmlformats.org/officeDocument/2006/relationships/font" Target="fonts/Lato-bold.fntdata"/><Relationship Id="rId13" Type="http://schemas.openxmlformats.org/officeDocument/2006/relationships/slide" Target="slides/slide8.xml"/><Relationship Id="rId35" Type="http://schemas.openxmlformats.org/officeDocument/2006/relationships/font" Target="fonts/PlayfairDisplayRegular-regular.fntdata"/><Relationship Id="rId12" Type="http://schemas.openxmlformats.org/officeDocument/2006/relationships/slide" Target="slides/slide7.xml"/><Relationship Id="rId34" Type="http://schemas.openxmlformats.org/officeDocument/2006/relationships/font" Target="fonts/Lato-boldItalic.fntdata"/><Relationship Id="rId15" Type="http://schemas.openxmlformats.org/officeDocument/2006/relationships/slide" Target="slides/slide10.xml"/><Relationship Id="rId37" Type="http://schemas.openxmlformats.org/officeDocument/2006/relationships/font" Target="fonts/PlayfairDisplayRegular-italic.fntdata"/><Relationship Id="rId14" Type="http://schemas.openxmlformats.org/officeDocument/2006/relationships/slide" Target="slides/slide9.xml"/><Relationship Id="rId36" Type="http://schemas.openxmlformats.org/officeDocument/2006/relationships/font" Target="fonts/PlayfairDisplayRegular-bold.fntdata"/><Relationship Id="rId17" Type="http://schemas.openxmlformats.org/officeDocument/2006/relationships/slide" Target="slides/slide12.xml"/><Relationship Id="rId16" Type="http://schemas.openxmlformats.org/officeDocument/2006/relationships/slide" Target="slides/slide11.xml"/><Relationship Id="rId38" Type="http://schemas.openxmlformats.org/officeDocument/2006/relationships/font" Target="fonts/PlayfairDisplayRegular-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907361650d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907361650d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907361650d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907361650d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907361650d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907361650d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907361650d_0_3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907361650d_0_3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907361650d_0_3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907361650d_0_3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907361650d_0_3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907361650d_0_3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907361650d_0_3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907361650d_0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907361650d_0_3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907361650d_0_3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907361650d_0_3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907361650d_0_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907361650d_0_3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907361650d_0_3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907361650d_0_3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907361650d_0_3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907361650d_0_3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907361650d_0_3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907361650d_0_4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907361650d_0_4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907361650d_0_4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907361650d_0_4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907361650d_0_4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907361650d_0_4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907361650d_0_4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907361650d_0_4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907361650d_0_4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907361650d_0_4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907361650d_0_5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907361650d_0_5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907361650d_0_5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907361650d_0_5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907361650d_0_5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907361650d_0_5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749050" y="748800"/>
            <a:ext cx="3645900" cy="36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992950" y="992700"/>
            <a:ext cx="3158100" cy="3158100"/>
          </a:xfrm>
          <a:prstGeom prst="rect">
            <a:avLst/>
          </a:prstGeom>
          <a:noFill/>
          <a:ln cap="flat" cmpd="sng" w="28575">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096250" y="1627200"/>
            <a:ext cx="2951400" cy="15843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3200"/>
              <a:buFont typeface="Lato"/>
              <a:buNone/>
              <a:defRPr>
                <a:solidFill>
                  <a:schemeClr val="lt1"/>
                </a:solidFill>
                <a:latin typeface="Lato"/>
                <a:ea typeface="Lato"/>
                <a:cs typeface="Lato"/>
                <a:sym typeface="Lato"/>
              </a:defRPr>
            </a:lvl1pPr>
            <a:lvl2pPr lvl="1" algn="ctr">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p:txBody>
      </p:sp>
      <p:sp>
        <p:nvSpPr>
          <p:cNvPr id="13" name="Google Shape;13;p2"/>
          <p:cNvSpPr txBox="1"/>
          <p:nvPr>
            <p:ph idx="1" type="subTitle"/>
          </p:nvPr>
        </p:nvSpPr>
        <p:spPr>
          <a:xfrm>
            <a:off x="3096363" y="3266930"/>
            <a:ext cx="2951400" cy="701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9pPr>
          </a:lstStyle>
          <a:p/>
        </p:txBody>
      </p:sp>
      <p:sp>
        <p:nvSpPr>
          <p:cNvPr id="14" name="Google Shape;14;p2"/>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5" name="Shape 15"/>
        <p:cNvGrpSpPr/>
        <p:nvPr/>
      </p:nvGrpSpPr>
      <p:grpSpPr>
        <a:xfrm>
          <a:off x="0" y="0"/>
          <a:ext cx="0" cy="0"/>
          <a:chOff x="0" y="0"/>
          <a:chExt cx="0" cy="0"/>
        </a:xfrm>
      </p:grpSpPr>
      <p:sp>
        <p:nvSpPr>
          <p:cNvPr id="16" name="Google Shape;16;p3"/>
          <p:cNvSpPr txBox="1"/>
          <p:nvPr>
            <p:ph type="title"/>
          </p:nvPr>
        </p:nvSpPr>
        <p:spPr>
          <a:xfrm>
            <a:off x="509550" y="1423875"/>
            <a:ext cx="8124900" cy="17982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17" name="Google Shape;17;p3"/>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2" name="Google Shape;22;p4"/>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0" name="Google Shape;30;p6"/>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91378"/>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7"/>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2"/>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37" name="Google Shape;37;p8"/>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1" name="Google Shape;41;p9"/>
          <p:cNvSpPr txBox="1"/>
          <p:nvPr>
            <p:ph type="title"/>
          </p:nvPr>
        </p:nvSpPr>
        <p:spPr>
          <a:xfrm>
            <a:off x="265500" y="1107950"/>
            <a:ext cx="4045200" cy="16836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8452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4" name="Google Shape;44;p9"/>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7" name="Google Shape;47;p10"/>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1"/>
          <p:cNvSpPr txBox="1"/>
          <p:nvPr>
            <p:ph hasCustomPrompt="1" type="title"/>
          </p:nvPr>
        </p:nvSpPr>
        <p:spPr>
          <a:xfrm>
            <a:off x="311700" y="1233100"/>
            <a:ext cx="8520600" cy="1610100"/>
          </a:xfrm>
          <a:prstGeom prst="rect">
            <a:avLst/>
          </a:prstGeom>
        </p:spPr>
        <p:txBody>
          <a:bodyPr anchorCtr="0" anchor="b" bIns="91425" lIns="91425" spcFirstLastPara="1" rIns="91425" wrap="square" tIns="91425">
            <a:noAutofit/>
          </a:bodyPr>
          <a:lstStyle>
            <a:lvl1pPr lvl="0" algn="ctr">
              <a:spcBef>
                <a:spcPts val="0"/>
              </a:spcBef>
              <a:spcAft>
                <a:spcPts val="0"/>
              </a:spcAft>
              <a:buSzPts val="10000"/>
              <a:buFont typeface="Lato"/>
              <a:buNone/>
              <a:defRPr sz="10000">
                <a:latin typeface="Lato"/>
                <a:ea typeface="Lato"/>
                <a:cs typeface="Lato"/>
                <a:sym typeface="Lato"/>
              </a:defRPr>
            </a:lvl1pPr>
            <a:lvl2pPr lvl="1" algn="ctr">
              <a:spcBef>
                <a:spcPts val="0"/>
              </a:spcBef>
              <a:spcAft>
                <a:spcPts val="0"/>
              </a:spcAft>
              <a:buSzPts val="10000"/>
              <a:buFont typeface="Lato"/>
              <a:buNone/>
              <a:defRPr sz="10000">
                <a:latin typeface="Lato"/>
                <a:ea typeface="Lato"/>
                <a:cs typeface="Lato"/>
                <a:sym typeface="Lato"/>
              </a:defRPr>
            </a:lvl2pPr>
            <a:lvl3pPr lvl="2" algn="ctr">
              <a:spcBef>
                <a:spcPts val="0"/>
              </a:spcBef>
              <a:spcAft>
                <a:spcPts val="0"/>
              </a:spcAft>
              <a:buSzPts val="10000"/>
              <a:buFont typeface="Lato"/>
              <a:buNone/>
              <a:defRPr sz="10000">
                <a:latin typeface="Lato"/>
                <a:ea typeface="Lato"/>
                <a:cs typeface="Lato"/>
                <a:sym typeface="Lato"/>
              </a:defRPr>
            </a:lvl3pPr>
            <a:lvl4pPr lvl="3" algn="ctr">
              <a:spcBef>
                <a:spcPts val="0"/>
              </a:spcBef>
              <a:spcAft>
                <a:spcPts val="0"/>
              </a:spcAft>
              <a:buSzPts val="10000"/>
              <a:buFont typeface="Lato"/>
              <a:buNone/>
              <a:defRPr sz="10000">
                <a:latin typeface="Lato"/>
                <a:ea typeface="Lato"/>
                <a:cs typeface="Lato"/>
                <a:sym typeface="Lato"/>
              </a:defRPr>
            </a:lvl4pPr>
            <a:lvl5pPr lvl="4" algn="ctr">
              <a:spcBef>
                <a:spcPts val="0"/>
              </a:spcBef>
              <a:spcAft>
                <a:spcPts val="0"/>
              </a:spcAft>
              <a:buSzPts val="10000"/>
              <a:buFont typeface="Lato"/>
              <a:buNone/>
              <a:defRPr sz="10000">
                <a:latin typeface="Lato"/>
                <a:ea typeface="Lato"/>
                <a:cs typeface="Lato"/>
                <a:sym typeface="Lato"/>
              </a:defRPr>
            </a:lvl5pPr>
            <a:lvl6pPr lvl="5" algn="ctr">
              <a:spcBef>
                <a:spcPts val="0"/>
              </a:spcBef>
              <a:spcAft>
                <a:spcPts val="0"/>
              </a:spcAft>
              <a:buSzPts val="10000"/>
              <a:buFont typeface="Lato"/>
              <a:buNone/>
              <a:defRPr sz="10000">
                <a:latin typeface="Lato"/>
                <a:ea typeface="Lato"/>
                <a:cs typeface="Lato"/>
                <a:sym typeface="Lato"/>
              </a:defRPr>
            </a:lvl6pPr>
            <a:lvl7pPr lvl="6" algn="ctr">
              <a:spcBef>
                <a:spcPts val="0"/>
              </a:spcBef>
              <a:spcAft>
                <a:spcPts val="0"/>
              </a:spcAft>
              <a:buSzPts val="10000"/>
              <a:buFont typeface="Lato"/>
              <a:buNone/>
              <a:defRPr sz="10000">
                <a:latin typeface="Lato"/>
                <a:ea typeface="Lato"/>
                <a:cs typeface="Lato"/>
                <a:sym typeface="Lato"/>
              </a:defRPr>
            </a:lvl7pPr>
            <a:lvl8pPr lvl="7" algn="ctr">
              <a:spcBef>
                <a:spcPts val="0"/>
              </a:spcBef>
              <a:spcAft>
                <a:spcPts val="0"/>
              </a:spcAft>
              <a:buSzPts val="10000"/>
              <a:buFont typeface="Lato"/>
              <a:buNone/>
              <a:defRPr sz="10000">
                <a:latin typeface="Lato"/>
                <a:ea typeface="Lato"/>
                <a:cs typeface="Lato"/>
                <a:sym typeface="Lato"/>
              </a:defRPr>
            </a:lvl8pPr>
            <a:lvl9pPr lvl="8" algn="ctr">
              <a:spcBef>
                <a:spcPts val="0"/>
              </a:spcBef>
              <a:spcAft>
                <a:spcPts val="0"/>
              </a:spcAft>
              <a:buSzPts val="10000"/>
              <a:buFont typeface="Lato"/>
              <a:buNone/>
              <a:defRPr sz="10000">
                <a:latin typeface="Lato"/>
                <a:ea typeface="Lato"/>
                <a:cs typeface="Lato"/>
                <a:sym typeface="Lato"/>
              </a:defRPr>
            </a:lvl9pPr>
          </a:lstStyle>
          <a:p>
            <a:r>
              <a:t>xx%</a:t>
            </a:r>
          </a:p>
        </p:txBody>
      </p:sp>
      <p:sp>
        <p:nvSpPr>
          <p:cNvPr id="51" name="Google Shape;51;p11"/>
          <p:cNvSpPr txBox="1"/>
          <p:nvPr>
            <p:ph idx="1" type="body"/>
          </p:nvPr>
        </p:nvSpPr>
        <p:spPr>
          <a:xfrm>
            <a:off x="311700" y="2919450"/>
            <a:ext cx="85206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coral">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www.youtube.com/watch?v=GIPLCYw4ckE" TargetMode="External"/><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hyperlink" Target="https://www.law.cornell.edu/constitution/amendmentxiv" TargetMode="External"/><Relationship Id="rId4" Type="http://schemas.openxmlformats.org/officeDocument/2006/relationships/hyperlink" Target="http://www.youtube.com/watch?v=KWG8AcCty_I" TargetMode="External"/><Relationship Id="rId5"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hyperlink" Target="https://www.pbs.org/tpt/constitution-usa-peter-sagal/equality/#.XzR84ud7nb0"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hyperlink" Target="https://www.law.cornell.edu/supremecourt/text/163/537" TargetMode="External"/><Relationship Id="rId4" Type="http://schemas.openxmlformats.org/officeDocument/2006/relationships/hyperlink" Target="https://www.oyez.org/cases/1850-1900/163us537" TargetMode="External"/><Relationship Id="rId5" Type="http://schemas.openxmlformats.org/officeDocument/2006/relationships/hyperlink" Target="https://supreme.justia.com/cases/federal/us/347/483/" TargetMode="External"/><Relationship Id="rId6" Type="http://schemas.openxmlformats.org/officeDocument/2006/relationships/hyperlink" Target="https://www.oyez.org/cases/1940-1955/347us483"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hyperlink" Target="http://www.youtube.com/watch?v=ZZZ6QB5TSfk" TargetMode="External"/><Relationship Id="rId4" Type="http://schemas.openxmlformats.org/officeDocument/2006/relationships/image" Target="../media/image3.jpg"/><Relationship Id="rId5" Type="http://schemas.openxmlformats.org/officeDocument/2006/relationships/hyperlink" Target="https://www.livescience.com/37777-history-of-marriage.html" TargetMode="External"/><Relationship Id="rId6" Type="http://schemas.openxmlformats.org/officeDocument/2006/relationships/hyperlink" Target="https://theweek.com/articles/528746/origins-marriage"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hyperlink" Target="https://www.nolo.com/legal-encyclopedia/marriage-rights-benefits-30190.html"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s://www.oyez.org/cases/1966/395" TargetMode="External"/><Relationship Id="rId4" Type="http://schemas.openxmlformats.org/officeDocument/2006/relationships/hyperlink" Target="https://www.oyez.org/cases/1995/94-1039" TargetMode="External"/><Relationship Id="rId5" Type="http://schemas.openxmlformats.org/officeDocument/2006/relationships/hyperlink" Target="https://www.oyez.org/cases/2012/12-307" TargetMode="External"/><Relationship Id="rId6" Type="http://schemas.openxmlformats.org/officeDocument/2006/relationships/hyperlink" Target="https://www.oyez.org/cases/2014/14-556"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3096250" y="1244775"/>
            <a:ext cx="2951400" cy="1966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900"/>
              <a:t>The Fourteenth Amendment and Marriage Equality</a:t>
            </a:r>
            <a:endParaRPr sz="2900"/>
          </a:p>
        </p:txBody>
      </p:sp>
      <p:sp>
        <p:nvSpPr>
          <p:cNvPr id="60" name="Google Shape;60;p13"/>
          <p:cNvSpPr txBox="1"/>
          <p:nvPr>
            <p:ph idx="1" type="subTitle"/>
          </p:nvPr>
        </p:nvSpPr>
        <p:spPr>
          <a:xfrm>
            <a:off x="3096363" y="3266930"/>
            <a:ext cx="2951400" cy="701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500"/>
              <a:t>Authors: Chris Herr and Tristan Black-Ingersoll</a:t>
            </a:r>
            <a:endParaRPr sz="1500"/>
          </a:p>
        </p:txBody>
      </p:sp>
      <p:sp>
        <p:nvSpPr>
          <p:cNvPr id="61" name="Google Shape;61;p13"/>
          <p:cNvSpPr txBox="1"/>
          <p:nvPr/>
        </p:nvSpPr>
        <p:spPr>
          <a:xfrm>
            <a:off x="0" y="4697250"/>
            <a:ext cx="4204200" cy="44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1"/>
                </a:solidFill>
                <a:latin typeface="Times New Roman"/>
                <a:ea typeface="Times New Roman"/>
                <a:cs typeface="Times New Roman"/>
                <a:sym typeface="Times New Roman"/>
              </a:rPr>
              <a:t>Adopted for remote learning by Corey Genest</a:t>
            </a:r>
            <a:endParaRPr sz="16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4"/>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What was the origin and purpose of the 14th Amendment?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5"/>
          <p:cNvSpPr txBox="1"/>
          <p:nvPr>
            <p:ph type="title"/>
          </p:nvPr>
        </p:nvSpPr>
        <p:spPr>
          <a:xfrm>
            <a:off x="509550" y="1423875"/>
            <a:ext cx="3907500" cy="901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Equality</a:t>
            </a:r>
            <a:endParaRPr/>
          </a:p>
        </p:txBody>
      </p:sp>
      <p:sp>
        <p:nvSpPr>
          <p:cNvPr id="72" name="Google Shape;72;p15"/>
          <p:cNvSpPr txBox="1"/>
          <p:nvPr/>
        </p:nvSpPr>
        <p:spPr>
          <a:xfrm>
            <a:off x="729450" y="2459800"/>
            <a:ext cx="3342000" cy="187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latin typeface="Lato"/>
                <a:ea typeface="Lato"/>
                <a:cs typeface="Lato"/>
                <a:sym typeface="Lato"/>
              </a:rPr>
              <a:t>On the following slide, please complete the Frayer model to help with your understanding of the definition of equality.</a:t>
            </a:r>
            <a:endParaRPr>
              <a:solidFill>
                <a:srgbClr val="FFFFFF"/>
              </a:solidFill>
              <a:latin typeface="Lato"/>
              <a:ea typeface="Lato"/>
              <a:cs typeface="Lato"/>
              <a:sym typeface="Lato"/>
            </a:endParaRPr>
          </a:p>
          <a:p>
            <a:pPr indent="0" lvl="0" marL="0" rtl="0" algn="l">
              <a:spcBef>
                <a:spcPts val="0"/>
              </a:spcBef>
              <a:spcAft>
                <a:spcPts val="0"/>
              </a:spcAft>
              <a:buNone/>
            </a:pPr>
            <a:r>
              <a:t/>
            </a:r>
            <a:endParaRPr>
              <a:solidFill>
                <a:srgbClr val="FFFFFF"/>
              </a:solidFill>
              <a:latin typeface="Lato"/>
              <a:ea typeface="Lato"/>
              <a:cs typeface="Lato"/>
              <a:sym typeface="Lato"/>
            </a:endParaRPr>
          </a:p>
          <a:p>
            <a:pPr indent="0" lvl="0" marL="0" rtl="0" algn="l">
              <a:spcBef>
                <a:spcPts val="0"/>
              </a:spcBef>
              <a:spcAft>
                <a:spcPts val="0"/>
              </a:spcAft>
              <a:buNone/>
            </a:pPr>
            <a:r>
              <a:rPr lang="en">
                <a:solidFill>
                  <a:srgbClr val="FFFFFF"/>
                </a:solidFill>
                <a:latin typeface="Lato"/>
                <a:ea typeface="Lato"/>
                <a:cs typeface="Lato"/>
                <a:sym typeface="Lato"/>
              </a:rPr>
              <a:t>To the right is a short video that explains how to create a Frayer model if you are unsure how to do so.</a:t>
            </a:r>
            <a:endParaRPr>
              <a:solidFill>
                <a:srgbClr val="FFFFFF"/>
              </a:solidFill>
              <a:latin typeface="Lato"/>
              <a:ea typeface="Lato"/>
              <a:cs typeface="Lato"/>
              <a:sym typeface="Lato"/>
            </a:endParaRPr>
          </a:p>
        </p:txBody>
      </p:sp>
      <p:pic>
        <p:nvPicPr>
          <p:cNvPr descr="In this video, we'll take a look at how the Frayer Model can be used as a center activity for students." id="73" name="Google Shape;73;p15" title="Center Activity -- The Frayer Model Explained">
            <a:hlinkClick r:id="rId3"/>
          </p:cNvPr>
          <p:cNvPicPr preferRelativeResize="0"/>
          <p:nvPr/>
        </p:nvPicPr>
        <p:blipFill>
          <a:blip r:embed="rId4">
            <a:alphaModFix/>
          </a:blip>
          <a:stretch>
            <a:fillRect/>
          </a:stretch>
        </p:blipFill>
        <p:spPr>
          <a:xfrm>
            <a:off x="4416925" y="1143000"/>
            <a:ext cx="4572000" cy="3429000"/>
          </a:xfrm>
          <a:prstGeom prst="rect">
            <a:avLst/>
          </a:prstGeom>
          <a:noFill/>
          <a:ln>
            <a:noFill/>
          </a:ln>
          <a:effectLst>
            <a:outerShdw blurRad="1400175" rotWithShape="0" algn="bl" dir="10080000" dist="161925">
              <a:srgbClr val="D9D9D9">
                <a:alpha val="68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77" name="Shape 77"/>
        <p:cNvGrpSpPr/>
        <p:nvPr/>
      </p:nvGrpSpPr>
      <p:grpSpPr>
        <a:xfrm>
          <a:off x="0" y="0"/>
          <a:ext cx="0" cy="0"/>
          <a:chOff x="0" y="0"/>
          <a:chExt cx="0" cy="0"/>
        </a:xfrm>
      </p:grpSpPr>
      <p:sp>
        <p:nvSpPr>
          <p:cNvPr id="78" name="Google Shape;78;p16"/>
          <p:cNvSpPr/>
          <p:nvPr/>
        </p:nvSpPr>
        <p:spPr>
          <a:xfrm>
            <a:off x="46975" y="117425"/>
            <a:ext cx="8995200" cy="4932300"/>
          </a:xfrm>
          <a:prstGeom prst="roundRect">
            <a:avLst>
              <a:gd fmla="val 16667" name="adj"/>
            </a:avLst>
          </a:prstGeom>
          <a:solidFill>
            <a:schemeClr val="lt2"/>
          </a:solidFill>
          <a:ln cap="flat" cmpd="sng" w="762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9" name="Google Shape;79;p16"/>
          <p:cNvCxnSpPr>
            <a:stCxn id="78" idx="1"/>
            <a:endCxn id="78" idx="3"/>
          </p:cNvCxnSpPr>
          <p:nvPr/>
        </p:nvCxnSpPr>
        <p:spPr>
          <a:xfrm>
            <a:off x="46975" y="2583575"/>
            <a:ext cx="8995200" cy="0"/>
          </a:xfrm>
          <a:prstGeom prst="straightConnector1">
            <a:avLst/>
          </a:prstGeom>
          <a:noFill/>
          <a:ln cap="flat" cmpd="sng" w="114300">
            <a:solidFill>
              <a:schemeClr val="dk1"/>
            </a:solidFill>
            <a:prstDash val="solid"/>
            <a:round/>
            <a:headEnd len="med" w="med" type="none"/>
            <a:tailEnd len="med" w="med" type="none"/>
          </a:ln>
        </p:spPr>
      </p:cxnSp>
      <p:cxnSp>
        <p:nvCxnSpPr>
          <p:cNvPr id="80" name="Google Shape;80;p16"/>
          <p:cNvCxnSpPr>
            <a:stCxn id="78" idx="0"/>
            <a:endCxn id="78" idx="2"/>
          </p:cNvCxnSpPr>
          <p:nvPr/>
        </p:nvCxnSpPr>
        <p:spPr>
          <a:xfrm>
            <a:off x="4544575" y="117425"/>
            <a:ext cx="0" cy="4932300"/>
          </a:xfrm>
          <a:prstGeom prst="straightConnector1">
            <a:avLst/>
          </a:prstGeom>
          <a:noFill/>
          <a:ln cap="flat" cmpd="sng" w="114300">
            <a:solidFill>
              <a:schemeClr val="dk1"/>
            </a:solidFill>
            <a:prstDash val="solid"/>
            <a:round/>
            <a:headEnd len="med" w="med" type="none"/>
            <a:tailEnd len="med" w="med" type="none"/>
          </a:ln>
        </p:spPr>
      </p:cxnSp>
      <p:sp>
        <p:nvSpPr>
          <p:cNvPr id="81" name="Google Shape;81;p16"/>
          <p:cNvSpPr/>
          <p:nvPr/>
        </p:nvSpPr>
        <p:spPr>
          <a:xfrm>
            <a:off x="3526825" y="2102025"/>
            <a:ext cx="2184300" cy="986400"/>
          </a:xfrm>
          <a:prstGeom prst="roundRect">
            <a:avLst>
              <a:gd fmla="val 16667" name="adj"/>
            </a:avLst>
          </a:prstGeom>
          <a:solidFill>
            <a:srgbClr val="FFFFFF"/>
          </a:solidFill>
          <a:ln cap="flat" cmpd="sng" w="1143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6"/>
          <p:cNvSpPr txBox="1"/>
          <p:nvPr/>
        </p:nvSpPr>
        <p:spPr>
          <a:xfrm>
            <a:off x="3663875" y="2207700"/>
            <a:ext cx="1926000" cy="751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Lato"/>
                <a:ea typeface="Lato"/>
                <a:cs typeface="Lato"/>
                <a:sym typeface="Lato"/>
              </a:rPr>
              <a:t>equality</a:t>
            </a:r>
            <a:endParaRPr sz="2400">
              <a:solidFill>
                <a:schemeClr val="accent5"/>
              </a:solidFill>
              <a:latin typeface="Lato"/>
              <a:ea typeface="Lato"/>
              <a:cs typeface="Lato"/>
              <a:sym typeface="Lato"/>
            </a:endParaRPr>
          </a:p>
        </p:txBody>
      </p:sp>
      <p:sp>
        <p:nvSpPr>
          <p:cNvPr id="83" name="Google Shape;83;p16"/>
          <p:cNvSpPr txBox="1"/>
          <p:nvPr/>
        </p:nvSpPr>
        <p:spPr>
          <a:xfrm>
            <a:off x="2419100" y="2102025"/>
            <a:ext cx="1010100" cy="3405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r">
              <a:spcBef>
                <a:spcPts val="0"/>
              </a:spcBef>
              <a:spcAft>
                <a:spcPts val="0"/>
              </a:spcAft>
              <a:buNone/>
            </a:pPr>
            <a:r>
              <a:rPr lang="en">
                <a:latin typeface="Lato"/>
                <a:ea typeface="Lato"/>
                <a:cs typeface="Lato"/>
                <a:sym typeface="Lato"/>
              </a:rPr>
              <a:t>Definition</a:t>
            </a:r>
            <a:endParaRPr>
              <a:latin typeface="Lato"/>
              <a:ea typeface="Lato"/>
              <a:cs typeface="Lato"/>
              <a:sym typeface="Lato"/>
            </a:endParaRPr>
          </a:p>
        </p:txBody>
      </p:sp>
      <p:sp>
        <p:nvSpPr>
          <p:cNvPr id="84" name="Google Shape;84;p16"/>
          <p:cNvSpPr txBox="1"/>
          <p:nvPr/>
        </p:nvSpPr>
        <p:spPr>
          <a:xfrm>
            <a:off x="5806325" y="2102025"/>
            <a:ext cx="1432800" cy="3405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Characteristics</a:t>
            </a:r>
            <a:endParaRPr>
              <a:latin typeface="Lato"/>
              <a:ea typeface="Lato"/>
              <a:cs typeface="Lato"/>
              <a:sym typeface="Lato"/>
            </a:endParaRPr>
          </a:p>
        </p:txBody>
      </p:sp>
      <p:sp>
        <p:nvSpPr>
          <p:cNvPr id="85" name="Google Shape;85;p16"/>
          <p:cNvSpPr txBox="1"/>
          <p:nvPr/>
        </p:nvSpPr>
        <p:spPr>
          <a:xfrm>
            <a:off x="2419025" y="2635425"/>
            <a:ext cx="1010100" cy="3405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r">
              <a:spcBef>
                <a:spcPts val="0"/>
              </a:spcBef>
              <a:spcAft>
                <a:spcPts val="0"/>
              </a:spcAft>
              <a:buNone/>
            </a:pPr>
            <a:r>
              <a:rPr lang="en">
                <a:latin typeface="Lato"/>
                <a:ea typeface="Lato"/>
                <a:cs typeface="Lato"/>
                <a:sym typeface="Lato"/>
              </a:rPr>
              <a:t>Examples</a:t>
            </a:r>
            <a:endParaRPr>
              <a:latin typeface="Lato"/>
              <a:ea typeface="Lato"/>
              <a:cs typeface="Lato"/>
              <a:sym typeface="Lato"/>
            </a:endParaRPr>
          </a:p>
        </p:txBody>
      </p:sp>
      <p:sp>
        <p:nvSpPr>
          <p:cNvPr id="86" name="Google Shape;86;p16"/>
          <p:cNvSpPr txBox="1"/>
          <p:nvPr/>
        </p:nvSpPr>
        <p:spPr>
          <a:xfrm>
            <a:off x="5787325" y="2671125"/>
            <a:ext cx="1432800" cy="3405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Non-examples</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p:txBody>
      </p:sp>
      <p:sp>
        <p:nvSpPr>
          <p:cNvPr id="87" name="Google Shape;87;p16"/>
          <p:cNvSpPr txBox="1"/>
          <p:nvPr/>
        </p:nvSpPr>
        <p:spPr>
          <a:xfrm>
            <a:off x="469725" y="328800"/>
            <a:ext cx="3945600" cy="166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
        <p:nvSpPr>
          <p:cNvPr id="88" name="Google Shape;88;p16"/>
          <p:cNvSpPr txBox="1"/>
          <p:nvPr/>
        </p:nvSpPr>
        <p:spPr>
          <a:xfrm>
            <a:off x="4673825" y="3194250"/>
            <a:ext cx="3945600" cy="166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
        <p:nvSpPr>
          <p:cNvPr id="89" name="Google Shape;89;p16"/>
          <p:cNvSpPr txBox="1"/>
          <p:nvPr/>
        </p:nvSpPr>
        <p:spPr>
          <a:xfrm>
            <a:off x="469725" y="3194250"/>
            <a:ext cx="3945600" cy="166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
        <p:nvSpPr>
          <p:cNvPr id="90" name="Google Shape;90;p16"/>
          <p:cNvSpPr txBox="1"/>
          <p:nvPr/>
        </p:nvSpPr>
        <p:spPr>
          <a:xfrm>
            <a:off x="4673825" y="328800"/>
            <a:ext cx="3945600" cy="166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7"/>
          <p:cNvSpPr txBox="1"/>
          <p:nvPr>
            <p:ph type="title"/>
          </p:nvPr>
        </p:nvSpPr>
        <p:spPr>
          <a:xfrm>
            <a:off x="311700" y="391350"/>
            <a:ext cx="8683500" cy="876900"/>
          </a:xfrm>
          <a:prstGeom prst="rect">
            <a:avLst/>
          </a:prstGeom>
          <a:solidFill>
            <a:schemeClr val="dk1"/>
          </a:solidFill>
          <a:ln cap="flat" cmpd="sng" w="19050">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0" lang="en" sz="2150">
                <a:solidFill>
                  <a:schemeClr val="lt1"/>
                </a:solidFill>
                <a:latin typeface="Lato"/>
                <a:ea typeface="Lato"/>
                <a:cs typeface="Lato"/>
                <a:sym typeface="Lato"/>
              </a:rPr>
              <a:t>Have you ever felt that you have be subjected to unequal treatment, like being denied something that was given to somebody else? Explain.</a:t>
            </a:r>
            <a:endParaRPr b="0" sz="4000">
              <a:solidFill>
                <a:schemeClr val="lt1"/>
              </a:solidFill>
              <a:latin typeface="Lato"/>
              <a:ea typeface="Lato"/>
              <a:cs typeface="Lato"/>
              <a:sym typeface="Lato"/>
            </a:endParaRPr>
          </a:p>
        </p:txBody>
      </p:sp>
      <p:sp>
        <p:nvSpPr>
          <p:cNvPr id="96" name="Google Shape;96;p17"/>
          <p:cNvSpPr txBox="1"/>
          <p:nvPr>
            <p:ph idx="1" type="body"/>
          </p:nvPr>
        </p:nvSpPr>
        <p:spPr>
          <a:xfrm>
            <a:off x="311700" y="1479625"/>
            <a:ext cx="8683500" cy="2066700"/>
          </a:xfrm>
          <a:prstGeom prst="rect">
            <a:avLst/>
          </a:prstGeom>
          <a:solidFill>
            <a:schemeClr val="lt2"/>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chemeClr val="accent1"/>
                </a:solidFill>
              </a:rPr>
              <a:t>[please enter answer here]</a:t>
            </a:r>
            <a:endParaRPr>
              <a:solidFill>
                <a:schemeClr val="accent1"/>
              </a:solidFill>
            </a:endParaRPr>
          </a:p>
        </p:txBody>
      </p:sp>
      <p:sp>
        <p:nvSpPr>
          <p:cNvPr id="97" name="Google Shape;97;p17"/>
          <p:cNvSpPr txBox="1"/>
          <p:nvPr>
            <p:ph type="title"/>
          </p:nvPr>
        </p:nvSpPr>
        <p:spPr>
          <a:xfrm>
            <a:off x="311700" y="3757700"/>
            <a:ext cx="8683500" cy="876900"/>
          </a:xfrm>
          <a:prstGeom prst="rect">
            <a:avLst/>
          </a:prstGeom>
          <a:solidFill>
            <a:schemeClr val="dk1"/>
          </a:solidFill>
          <a:ln cap="flat" cmpd="sng" w="1905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0" lang="en" sz="2150">
                <a:solidFill>
                  <a:schemeClr val="lt1"/>
                </a:solidFill>
                <a:latin typeface="Lato"/>
                <a:ea typeface="Lato"/>
                <a:cs typeface="Lato"/>
                <a:sym typeface="Lato"/>
              </a:rPr>
              <a:t>Do you believe that the Constitution protects you from this inequality?</a:t>
            </a:r>
            <a:endParaRPr b="0" sz="4000">
              <a:solidFill>
                <a:schemeClr val="lt1"/>
              </a:solidFill>
              <a:latin typeface="Lato"/>
              <a:ea typeface="Lato"/>
              <a:cs typeface="Lato"/>
              <a:sym typeface="La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8"/>
          <p:cNvSpPr txBox="1"/>
          <p:nvPr>
            <p:ph type="title"/>
          </p:nvPr>
        </p:nvSpPr>
        <p:spPr>
          <a:xfrm>
            <a:off x="490250" y="375775"/>
            <a:ext cx="8145900" cy="1926000"/>
          </a:xfrm>
          <a:prstGeom prst="rect">
            <a:avLst/>
          </a:prstGeom>
        </p:spPr>
        <p:txBody>
          <a:bodyPr anchorCtr="0" anchor="t" bIns="91425" lIns="91425" spcFirstLastPara="1" rIns="91425" wrap="square" tIns="91425">
            <a:noAutofit/>
          </a:bodyPr>
          <a:lstStyle/>
          <a:p>
            <a:pPr indent="0" lvl="0" marL="0" rtl="0" algn="l">
              <a:lnSpc>
                <a:spcPct val="100000"/>
              </a:lnSpc>
              <a:spcBef>
                <a:spcPts val="2400"/>
              </a:spcBef>
              <a:spcAft>
                <a:spcPts val="0"/>
              </a:spcAft>
              <a:buNone/>
            </a:pPr>
            <a:r>
              <a:rPr b="1" lang="en" sz="2300">
                <a:latin typeface="Arial"/>
                <a:ea typeface="Arial"/>
                <a:cs typeface="Arial"/>
                <a:sym typeface="Arial"/>
              </a:rPr>
              <a:t>13th Amendment											</a:t>
            </a:r>
            <a:r>
              <a:rPr b="1" lang="en" sz="1700">
                <a:latin typeface="Arial"/>
                <a:ea typeface="Arial"/>
                <a:cs typeface="Arial"/>
                <a:sym typeface="Arial"/>
              </a:rPr>
              <a:t>Section 1.															</a:t>
            </a:r>
            <a:r>
              <a:rPr lang="en" sz="1100">
                <a:latin typeface="Arial"/>
                <a:ea typeface="Arial"/>
                <a:cs typeface="Arial"/>
                <a:sym typeface="Arial"/>
              </a:rPr>
              <a:t>Neither slavery nor involuntary servitude, except as a punishment for crime whereof the party shall have been duly convicted, shall exist within the United States, or any place subject to their jurisdiction</a:t>
            </a:r>
            <a:r>
              <a:rPr lang="en" sz="1100">
                <a:latin typeface="Arial"/>
                <a:ea typeface="Arial"/>
                <a:cs typeface="Arial"/>
                <a:sym typeface="Arial"/>
              </a:rPr>
              <a:t>.						</a:t>
            </a:r>
            <a:r>
              <a:rPr b="1" lang="en" sz="1700">
                <a:latin typeface="Arial"/>
                <a:ea typeface="Arial"/>
                <a:cs typeface="Arial"/>
                <a:sym typeface="Arial"/>
              </a:rPr>
              <a:t>Section 2.															</a:t>
            </a:r>
            <a:r>
              <a:rPr lang="en" sz="1100">
                <a:latin typeface="Arial"/>
                <a:ea typeface="Arial"/>
                <a:cs typeface="Arial"/>
                <a:sym typeface="Arial"/>
              </a:rPr>
              <a:t>Congress shall have power to enforce this article by appropriate legislation.</a:t>
            </a:r>
            <a:endParaRPr sz="1100">
              <a:latin typeface="Arial"/>
              <a:ea typeface="Arial"/>
              <a:cs typeface="Arial"/>
              <a:sym typeface="Arial"/>
            </a:endParaRPr>
          </a:p>
          <a:p>
            <a:pPr indent="0" lvl="0" marL="0" rtl="0" algn="l">
              <a:spcBef>
                <a:spcPts val="600"/>
              </a:spcBef>
              <a:spcAft>
                <a:spcPts val="0"/>
              </a:spcAft>
              <a:buNone/>
            </a:pPr>
            <a:r>
              <a:t/>
            </a:r>
            <a:endParaRPr/>
          </a:p>
        </p:txBody>
      </p:sp>
      <p:sp>
        <p:nvSpPr>
          <p:cNvPr id="103" name="Google Shape;103;p18"/>
          <p:cNvSpPr txBox="1"/>
          <p:nvPr/>
        </p:nvSpPr>
        <p:spPr>
          <a:xfrm>
            <a:off x="657625" y="2395600"/>
            <a:ext cx="7867800" cy="232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800">
                <a:solidFill>
                  <a:schemeClr val="lt1"/>
                </a:solidFill>
                <a:latin typeface="Lato"/>
                <a:ea typeface="Lato"/>
                <a:cs typeface="Lato"/>
                <a:sym typeface="Lato"/>
              </a:rPr>
              <a:t>Did the 13th Amendment grant freed slaves citizenship?</a:t>
            </a:r>
            <a:endParaRPr sz="4800">
              <a:solidFill>
                <a:schemeClr val="lt1"/>
              </a:solidFill>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9"/>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History of the 14th Amendment</a:t>
            </a:r>
            <a:endParaRPr/>
          </a:p>
        </p:txBody>
      </p:sp>
      <p:sp>
        <p:nvSpPr>
          <p:cNvPr id="109" name="Google Shape;109;p19"/>
          <p:cNvSpPr txBox="1"/>
          <p:nvPr>
            <p:ph idx="1" type="body"/>
          </p:nvPr>
        </p:nvSpPr>
        <p:spPr>
          <a:xfrm>
            <a:off x="311700" y="2571750"/>
            <a:ext cx="3999900" cy="1997100"/>
          </a:xfrm>
          <a:prstGeom prst="rect">
            <a:avLst/>
          </a:prstGeom>
        </p:spPr>
        <p:txBody>
          <a:bodyPr anchorCtr="0" anchor="b" bIns="91425" lIns="91425" spcFirstLastPara="1" rIns="91425" wrap="square" tIns="91425">
            <a:noAutofit/>
          </a:bodyPr>
          <a:lstStyle/>
          <a:p>
            <a:pPr indent="0" lvl="0" marL="0" rtl="0" algn="just">
              <a:spcBef>
                <a:spcPts val="0"/>
              </a:spcBef>
              <a:spcAft>
                <a:spcPts val="1600"/>
              </a:spcAft>
              <a:buNone/>
            </a:pPr>
            <a:r>
              <a:rPr lang="en" sz="1800"/>
              <a:t>Please view this video on the right about the historical origins of the 14th Amendment. Afterward, please visit this </a:t>
            </a:r>
            <a:r>
              <a:rPr lang="en" sz="1800" u="sng">
                <a:solidFill>
                  <a:schemeClr val="hlink"/>
                </a:solidFill>
                <a:hlinkClick r:id="rId3"/>
              </a:rPr>
              <a:t>link</a:t>
            </a:r>
            <a:r>
              <a:rPr lang="en" sz="1800"/>
              <a:t> to read the 14th Amendment in its (brief) entirety.</a:t>
            </a:r>
            <a:endParaRPr sz="1800"/>
          </a:p>
        </p:txBody>
      </p:sp>
      <p:pic>
        <p:nvPicPr>
          <p:cNvPr descr="The Fourteenth Amendment was added to the Constitution in 1868 to empower the federal government -- including particularly federal courts -- to stamp out a culture of lawless tyranny and oppression in the South by enforcing basic civil rights of newly freed blacks and their white supporters.  This culture of oppression took many forms, including widespread censorship, the systematic disarmament of freedmen and white unionists, and the wholesale denial of economic liberty.  At the heart of the Fourteenth Amendment was the Privileges or Immunities Clause, which the Supreme Court effectively deleted from the Constitution in the 1873 Slaughterhouse Cases.  Today, that judicial error continues to take its toll on important freedoms like private property and the right to earn an honest living, which receive virtually no protection from courts despite their obvious importance to ensuring the economic autonomy of the freedmen following the Civil War and all Americans today.  &#10; &#10;http://www.ij.org/cje" id="110" name="Google Shape;110;p19" title="The 14th Amendment of the U.S. Constitution:  A History">
            <a:hlinkClick r:id="rId4"/>
          </p:cNvPr>
          <p:cNvPicPr preferRelativeResize="0"/>
          <p:nvPr/>
        </p:nvPicPr>
        <p:blipFill>
          <a:blip r:embed="rId5">
            <a:alphaModFix/>
          </a:blip>
          <a:stretch>
            <a:fillRect/>
          </a:stretch>
        </p:blipFill>
        <p:spPr>
          <a:xfrm>
            <a:off x="4464000" y="1169850"/>
            <a:ext cx="4527600" cy="3395700"/>
          </a:xfrm>
          <a:prstGeom prst="rect">
            <a:avLst/>
          </a:prstGeom>
          <a:noFill/>
          <a:ln>
            <a:noFill/>
          </a:ln>
          <a:effectLst>
            <a:outerShdw blurRad="1428750" rotWithShape="0" algn="bl">
              <a:schemeClr val="dk1">
                <a:alpha val="50000"/>
              </a:scheme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0"/>
          <p:cNvSpPr txBox="1"/>
          <p:nvPr>
            <p:ph type="title"/>
          </p:nvPr>
        </p:nvSpPr>
        <p:spPr>
          <a:xfrm>
            <a:off x="265500" y="1107950"/>
            <a:ext cx="4045200" cy="1683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1550">
                <a:solidFill>
                  <a:srgbClr val="000000"/>
                </a:solidFill>
                <a:latin typeface="Playfair Display Regular"/>
                <a:ea typeface="Playfair Display Regular"/>
                <a:cs typeface="Playfair Display Regular"/>
                <a:sym typeface="Playfair Display Regular"/>
              </a:rPr>
              <a:t>What potential problems caused by the Thirteenth Amendment may have been solved by the Fourteenth Amendment?</a:t>
            </a:r>
            <a:endParaRPr b="0" sz="4400">
              <a:latin typeface="Playfair Display Regular"/>
              <a:ea typeface="Playfair Display Regular"/>
              <a:cs typeface="Playfair Display Regular"/>
              <a:sym typeface="Playfair Display Regular"/>
            </a:endParaRPr>
          </a:p>
        </p:txBody>
      </p:sp>
      <p:sp>
        <p:nvSpPr>
          <p:cNvPr id="116" name="Google Shape;116;p20"/>
          <p:cNvSpPr txBox="1"/>
          <p:nvPr>
            <p:ph idx="2" type="body"/>
          </p:nvPr>
        </p:nvSpPr>
        <p:spPr>
          <a:xfrm>
            <a:off x="4939500" y="724200"/>
            <a:ext cx="3837000" cy="3695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[please enter your answer here]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1"/>
          <p:cNvSpPr txBox="1"/>
          <p:nvPr>
            <p:ph type="title"/>
          </p:nvPr>
        </p:nvSpPr>
        <p:spPr>
          <a:xfrm>
            <a:off x="311700" y="391350"/>
            <a:ext cx="8520600" cy="626100"/>
          </a:xfrm>
          <a:prstGeom prst="rect">
            <a:avLst/>
          </a:prstGeom>
          <a:ln cap="flat" cmpd="sng" w="9525">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800"/>
              <a:t>Please select one of the following scenarios. In the space beneath explain if the law violates the 14th amendment. Be specific.</a:t>
            </a:r>
            <a:endParaRPr sz="1800"/>
          </a:p>
        </p:txBody>
      </p:sp>
      <p:sp>
        <p:nvSpPr>
          <p:cNvPr id="122" name="Google Shape;122;p21"/>
          <p:cNvSpPr txBox="1"/>
          <p:nvPr>
            <p:ph idx="1" type="body"/>
          </p:nvPr>
        </p:nvSpPr>
        <p:spPr>
          <a:xfrm>
            <a:off x="311700" y="1127350"/>
            <a:ext cx="8520600" cy="1444500"/>
          </a:xfrm>
          <a:prstGeom prst="rect">
            <a:avLst/>
          </a:prstGeom>
          <a:solidFill>
            <a:schemeClr val="lt2"/>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sz="1350">
                <a:solidFill>
                  <a:srgbClr val="000000"/>
                </a:solidFill>
                <a:latin typeface="Arial"/>
                <a:ea typeface="Arial"/>
                <a:cs typeface="Arial"/>
                <a:sym typeface="Arial"/>
              </a:rPr>
              <a:t>Law:All parents must complete thirty hours of driving practice under direct supervision of a highway patrol officer in order to earn and keep their driving license.									Law:Persons lesser in height than five feet and six inches are required to wear a reflective vest when crossing the street.																	Law:All sick people are required to wear gloves and masks in grocery stores. </a:t>
            </a:r>
            <a:endParaRPr/>
          </a:p>
        </p:txBody>
      </p:sp>
      <p:sp>
        <p:nvSpPr>
          <p:cNvPr id="123" name="Google Shape;123;p21"/>
          <p:cNvSpPr txBox="1"/>
          <p:nvPr/>
        </p:nvSpPr>
        <p:spPr>
          <a:xfrm>
            <a:off x="328800" y="2700925"/>
            <a:ext cx="8520600" cy="2113800"/>
          </a:xfrm>
          <a:prstGeom prst="rect">
            <a:avLst/>
          </a:prstGeom>
          <a:solidFill>
            <a:schemeClr val="dk1"/>
          </a:solidFill>
          <a:ln cap="flat" cmpd="sng" w="19050">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Lato"/>
                <a:ea typeface="Lato"/>
                <a:cs typeface="Lato"/>
                <a:sym typeface="Lato"/>
              </a:rPr>
              <a:t>[enter answer here]</a:t>
            </a:r>
            <a:endParaRPr>
              <a:solidFill>
                <a:schemeClr val="lt1"/>
              </a:solidFill>
              <a:latin typeface="Lato"/>
              <a:ea typeface="Lato"/>
              <a:cs typeface="Lato"/>
              <a:sym typeface="La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2"/>
          <p:cNvSpPr txBox="1"/>
          <p:nvPr>
            <p:ph type="title"/>
          </p:nvPr>
        </p:nvSpPr>
        <p:spPr>
          <a:xfrm>
            <a:off x="265500" y="1107950"/>
            <a:ext cx="4045200" cy="2602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Please watch the videos linked at the right</a:t>
            </a:r>
            <a:endParaRPr/>
          </a:p>
        </p:txBody>
      </p:sp>
      <p:sp>
        <p:nvSpPr>
          <p:cNvPr id="129" name="Google Shape;129;p22"/>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n" u="sng">
                <a:hlinkClick r:id="rId3"/>
              </a:rPr>
              <a:t>Short videos about the 14th...</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3"/>
          <p:cNvSpPr txBox="1"/>
          <p:nvPr>
            <p:ph type="title"/>
          </p:nvPr>
        </p:nvSpPr>
        <p:spPr>
          <a:xfrm>
            <a:off x="311700" y="391350"/>
            <a:ext cx="8520600" cy="761100"/>
          </a:xfrm>
          <a:prstGeom prst="rect">
            <a:avLst/>
          </a:prstGeom>
          <a:solidFill>
            <a:schemeClr val="dk1"/>
          </a:solidFill>
        </p:spPr>
        <p:txBody>
          <a:bodyPr anchorCtr="0" anchor="t" bIns="91425" lIns="91425" spcFirstLastPara="1" rIns="91425" wrap="square" tIns="91425">
            <a:noAutofit/>
          </a:bodyPr>
          <a:lstStyle/>
          <a:p>
            <a:pPr indent="0" lvl="0" marL="0" rtl="0" algn="l">
              <a:spcBef>
                <a:spcPts val="0"/>
              </a:spcBef>
              <a:spcAft>
                <a:spcPts val="0"/>
              </a:spcAft>
              <a:buNone/>
            </a:pPr>
            <a:r>
              <a:rPr b="0" lang="en" sz="1750">
                <a:solidFill>
                  <a:schemeClr val="lt1"/>
                </a:solidFill>
                <a:latin typeface="Playfair Display Regular"/>
                <a:ea typeface="Playfair Display Regular"/>
                <a:cs typeface="Playfair Display Regular"/>
                <a:sym typeface="Playfair Display Regular"/>
              </a:rPr>
              <a:t>Was your interpretation and application of the Fourteenth Amendment accurate? Why or why not?</a:t>
            </a:r>
            <a:endParaRPr b="0" sz="3600">
              <a:solidFill>
                <a:schemeClr val="lt1"/>
              </a:solidFill>
              <a:latin typeface="Playfair Display Regular"/>
              <a:ea typeface="Playfair Display Regular"/>
              <a:cs typeface="Playfair Display Regular"/>
              <a:sym typeface="Playfair Display Regular"/>
            </a:endParaRPr>
          </a:p>
        </p:txBody>
      </p:sp>
      <p:sp>
        <p:nvSpPr>
          <p:cNvPr id="135" name="Google Shape;135;p23"/>
          <p:cNvSpPr txBox="1"/>
          <p:nvPr>
            <p:ph idx="1" type="body"/>
          </p:nvPr>
        </p:nvSpPr>
        <p:spPr>
          <a:xfrm>
            <a:off x="311700" y="1291750"/>
            <a:ext cx="8520600" cy="3277200"/>
          </a:xfrm>
          <a:prstGeom prst="rect">
            <a:avLst/>
          </a:prstGeom>
          <a:solidFill>
            <a:schemeClr val="lt2"/>
          </a:solidFill>
          <a:ln cap="flat" cmpd="sng" w="3810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chemeClr val="accent1"/>
                </a:solidFill>
              </a:rPr>
              <a:t>[enter your answer here]</a:t>
            </a:r>
            <a:endParaRPr>
              <a:solidFill>
                <a:schemeClr val="accen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4"/>
          <p:cNvSpPr txBox="1"/>
          <p:nvPr>
            <p:ph type="title"/>
          </p:nvPr>
        </p:nvSpPr>
        <p:spPr>
          <a:xfrm>
            <a:off x="490250" y="526350"/>
            <a:ext cx="68376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t>How and why did the 		Supreme Court’s application of the Fourteenth Amendment 		to racial discrimination in schools change over time?</a:t>
            </a:r>
            <a:endParaRPr sz="36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5"/>
          <p:cNvSpPr txBox="1"/>
          <p:nvPr>
            <p:ph type="title"/>
          </p:nvPr>
        </p:nvSpPr>
        <p:spPr>
          <a:xfrm>
            <a:off x="311700" y="391350"/>
            <a:ext cx="42603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SCOTUS and the 14th</a:t>
            </a:r>
            <a:endParaRPr/>
          </a:p>
        </p:txBody>
      </p:sp>
      <p:sp>
        <p:nvSpPr>
          <p:cNvPr id="146" name="Google Shape;146;p25"/>
          <p:cNvSpPr txBox="1"/>
          <p:nvPr>
            <p:ph idx="1" type="body"/>
          </p:nvPr>
        </p:nvSpPr>
        <p:spPr>
          <a:xfrm>
            <a:off x="311700" y="2137250"/>
            <a:ext cx="3999900" cy="2431500"/>
          </a:xfrm>
          <a:prstGeom prst="rect">
            <a:avLst/>
          </a:prstGeom>
          <a:ln cap="flat" cmpd="sng" w="19050">
            <a:solidFill>
              <a:schemeClr val="dk1"/>
            </a:solidFill>
            <a:prstDash val="solid"/>
            <a:round/>
            <a:headEnd len="sm" w="sm" type="none"/>
            <a:tailEnd len="sm" w="sm" type="none"/>
          </a:ln>
        </p:spPr>
        <p:txBody>
          <a:bodyPr anchorCtr="0" anchor="b" bIns="91425" lIns="91425" spcFirstLastPara="1" rIns="91425" wrap="square" tIns="91425">
            <a:noAutofit/>
          </a:bodyPr>
          <a:lstStyle/>
          <a:p>
            <a:pPr indent="0" lvl="0" marL="0" rtl="0" algn="just">
              <a:spcBef>
                <a:spcPts val="0"/>
              </a:spcBef>
              <a:spcAft>
                <a:spcPts val="1600"/>
              </a:spcAft>
              <a:buNone/>
            </a:pPr>
            <a:r>
              <a:rPr lang="en" sz="1900"/>
              <a:t>Please read and study the two landmark supreme court cases on the right.  Afterward, use your notes and understanding of the two cases to answer the questions on the slides that follow.</a:t>
            </a:r>
            <a:endParaRPr sz="1900"/>
          </a:p>
        </p:txBody>
      </p:sp>
      <p:sp>
        <p:nvSpPr>
          <p:cNvPr id="147" name="Google Shape;147;p25"/>
          <p:cNvSpPr txBox="1"/>
          <p:nvPr>
            <p:ph idx="2" type="body"/>
          </p:nvPr>
        </p:nvSpPr>
        <p:spPr>
          <a:xfrm>
            <a:off x="4832400" y="93950"/>
            <a:ext cx="3999900" cy="495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Plessy vs Ferguson</a:t>
            </a:r>
            <a:endParaRPr/>
          </a:p>
          <a:p>
            <a:pPr indent="0" lvl="0" marL="0" rtl="0" algn="l">
              <a:spcBef>
                <a:spcPts val="1600"/>
              </a:spcBef>
              <a:spcAft>
                <a:spcPts val="0"/>
              </a:spcAft>
              <a:buNone/>
            </a:pPr>
            <a:r>
              <a:rPr lang="en" u="sng">
                <a:solidFill>
                  <a:schemeClr val="hlink"/>
                </a:solidFill>
                <a:hlinkClick r:id="rId4"/>
              </a:rPr>
              <a:t>Plessy vs Ferguson</a:t>
            </a:r>
            <a:r>
              <a:rPr lang="en"/>
              <a:t> (summary)</a:t>
            </a:r>
            <a:endParaRPr/>
          </a:p>
          <a:p>
            <a:pPr indent="0" lvl="0" marL="0" rtl="0" algn="l">
              <a:spcBef>
                <a:spcPts val="1600"/>
              </a:spcBef>
              <a:spcAft>
                <a:spcPts val="0"/>
              </a:spcAft>
              <a:buNone/>
            </a:pPr>
            <a:r>
              <a:rPr lang="en" u="sng">
                <a:solidFill>
                  <a:schemeClr val="hlink"/>
                </a:solidFill>
                <a:hlinkClick r:id="rId5"/>
              </a:rPr>
              <a:t>Brown v Board of Education</a:t>
            </a:r>
            <a:endParaRPr/>
          </a:p>
          <a:p>
            <a:pPr indent="0" lvl="0" marL="0" rtl="0" algn="l">
              <a:spcBef>
                <a:spcPts val="1600"/>
              </a:spcBef>
              <a:spcAft>
                <a:spcPts val="1600"/>
              </a:spcAft>
              <a:buNone/>
            </a:pPr>
            <a:r>
              <a:rPr lang="en" u="sng">
                <a:solidFill>
                  <a:schemeClr val="hlink"/>
                </a:solidFill>
                <a:hlinkClick r:id="rId6"/>
              </a:rPr>
              <a:t>Brown v Board of Education</a:t>
            </a:r>
            <a:r>
              <a:rPr lang="en"/>
              <a:t> </a:t>
            </a:r>
            <a:r>
              <a:rPr lang="en"/>
              <a:t>(summary)</a:t>
            </a:r>
            <a:endParaRPr/>
          </a:p>
        </p:txBody>
      </p:sp>
      <p:cxnSp>
        <p:nvCxnSpPr>
          <p:cNvPr id="148" name="Google Shape;148;p25"/>
          <p:cNvCxnSpPr/>
          <p:nvPr/>
        </p:nvCxnSpPr>
        <p:spPr>
          <a:xfrm>
            <a:off x="323075" y="963450"/>
            <a:ext cx="4110000" cy="0"/>
          </a:xfrm>
          <a:prstGeom prst="straightConnector1">
            <a:avLst/>
          </a:prstGeom>
          <a:noFill/>
          <a:ln cap="flat" cmpd="sng" w="38100">
            <a:solidFill>
              <a:schemeClr val="dk2"/>
            </a:solidFill>
            <a:prstDash val="solid"/>
            <a:round/>
            <a:headEnd len="med" w="med" type="none"/>
            <a:tailEnd len="med" w="med" type="non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2F2F2"/>
            </a:gs>
            <a:gs pos="100000">
              <a:srgbClr val="A6A6A6"/>
            </a:gs>
          </a:gsLst>
          <a:lin ang="5400012" scaled="0"/>
        </a:gradFill>
      </p:bgPr>
    </p:bg>
    <p:spTree>
      <p:nvGrpSpPr>
        <p:cNvPr id="152" name="Shape 152"/>
        <p:cNvGrpSpPr/>
        <p:nvPr/>
      </p:nvGrpSpPr>
      <p:grpSpPr>
        <a:xfrm>
          <a:off x="0" y="0"/>
          <a:ext cx="0" cy="0"/>
          <a:chOff x="0" y="0"/>
          <a:chExt cx="0" cy="0"/>
        </a:xfrm>
      </p:grpSpPr>
      <p:sp>
        <p:nvSpPr>
          <p:cNvPr id="153" name="Google Shape;153;p26"/>
          <p:cNvSpPr txBox="1"/>
          <p:nvPr>
            <p:ph type="title"/>
          </p:nvPr>
        </p:nvSpPr>
        <p:spPr>
          <a:xfrm>
            <a:off x="4861675" y="337475"/>
            <a:ext cx="4016100" cy="375000"/>
          </a:xfrm>
          <a:prstGeom prst="rect">
            <a:avLst/>
          </a:prstGeom>
          <a:solidFill>
            <a:schemeClr val="dk2"/>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500">
                <a:solidFill>
                  <a:schemeClr val="lt1"/>
                </a:solidFill>
              </a:rPr>
              <a:t>Plessy vs Ferguson</a:t>
            </a:r>
            <a:endParaRPr sz="2500">
              <a:solidFill>
                <a:schemeClr val="lt1"/>
              </a:solidFill>
            </a:endParaRPr>
          </a:p>
        </p:txBody>
      </p:sp>
      <p:sp>
        <p:nvSpPr>
          <p:cNvPr id="154" name="Google Shape;154;p26"/>
          <p:cNvSpPr txBox="1"/>
          <p:nvPr/>
        </p:nvSpPr>
        <p:spPr>
          <a:xfrm>
            <a:off x="311700" y="337475"/>
            <a:ext cx="4550100" cy="375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350">
                <a:latin typeface="Playfair Display Regular"/>
                <a:ea typeface="Playfair Display Regular"/>
                <a:cs typeface="Playfair Display Regular"/>
                <a:sym typeface="Playfair Display Regular"/>
              </a:rPr>
              <a:t>What were the facts of the case?</a:t>
            </a:r>
            <a:endParaRPr>
              <a:latin typeface="Playfair Display Regular"/>
              <a:ea typeface="Playfair Display Regular"/>
              <a:cs typeface="Playfair Display Regular"/>
              <a:sym typeface="Playfair Display Regular"/>
            </a:endParaRPr>
          </a:p>
        </p:txBody>
      </p:sp>
      <p:sp>
        <p:nvSpPr>
          <p:cNvPr id="155" name="Google Shape;155;p26"/>
          <p:cNvSpPr txBox="1"/>
          <p:nvPr/>
        </p:nvSpPr>
        <p:spPr>
          <a:xfrm>
            <a:off x="311700" y="739175"/>
            <a:ext cx="8566200" cy="7314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 here]</a:t>
            </a:r>
            <a:endParaRPr>
              <a:latin typeface="Playfair Display"/>
              <a:ea typeface="Playfair Display"/>
              <a:cs typeface="Playfair Display"/>
              <a:sym typeface="Playfair Display"/>
            </a:endParaRPr>
          </a:p>
        </p:txBody>
      </p:sp>
      <p:sp>
        <p:nvSpPr>
          <p:cNvPr id="156" name="Google Shape;156;p26"/>
          <p:cNvSpPr txBox="1"/>
          <p:nvPr/>
        </p:nvSpPr>
        <p:spPr>
          <a:xfrm>
            <a:off x="311700" y="1460488"/>
            <a:ext cx="8566200" cy="375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350">
                <a:latin typeface="Playfair Display Regular"/>
                <a:ea typeface="Playfair Display Regular"/>
                <a:cs typeface="Playfair Display Regular"/>
                <a:sym typeface="Playfair Display Regular"/>
              </a:rPr>
              <a:t>How did the Supreme Court interpret and apply the Fourteenth Amendment?</a:t>
            </a:r>
            <a:endParaRPr>
              <a:latin typeface="Playfair Display Regular"/>
              <a:ea typeface="Playfair Display Regular"/>
              <a:cs typeface="Playfair Display Regular"/>
              <a:sym typeface="Playfair Display Regular"/>
            </a:endParaRPr>
          </a:p>
        </p:txBody>
      </p:sp>
      <p:sp>
        <p:nvSpPr>
          <p:cNvPr id="157" name="Google Shape;157;p26"/>
          <p:cNvSpPr txBox="1"/>
          <p:nvPr/>
        </p:nvSpPr>
        <p:spPr>
          <a:xfrm>
            <a:off x="311700" y="1826300"/>
            <a:ext cx="8566200" cy="7314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 here]</a:t>
            </a:r>
            <a:endParaRPr>
              <a:latin typeface="Playfair Display"/>
              <a:ea typeface="Playfair Display"/>
              <a:cs typeface="Playfair Display"/>
              <a:sym typeface="Playfair Display"/>
            </a:endParaRPr>
          </a:p>
        </p:txBody>
      </p:sp>
      <p:sp>
        <p:nvSpPr>
          <p:cNvPr id="158" name="Google Shape;158;p26"/>
          <p:cNvSpPr txBox="1"/>
          <p:nvPr/>
        </p:nvSpPr>
        <p:spPr>
          <a:xfrm>
            <a:off x="311700" y="2558525"/>
            <a:ext cx="8566200" cy="375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350">
                <a:latin typeface="Playfair Display Regular"/>
                <a:ea typeface="Playfair Display Regular"/>
                <a:cs typeface="Playfair Display Regular"/>
                <a:sym typeface="Playfair Display Regular"/>
              </a:rPr>
              <a:t>What evidence did the Court rely on in making its decision?</a:t>
            </a:r>
            <a:endParaRPr>
              <a:latin typeface="Playfair Display Regular"/>
              <a:ea typeface="Playfair Display Regular"/>
              <a:cs typeface="Playfair Display Regular"/>
              <a:sym typeface="Playfair Display Regular"/>
            </a:endParaRPr>
          </a:p>
        </p:txBody>
      </p:sp>
      <p:sp>
        <p:nvSpPr>
          <p:cNvPr id="159" name="Google Shape;159;p26"/>
          <p:cNvSpPr txBox="1"/>
          <p:nvPr/>
        </p:nvSpPr>
        <p:spPr>
          <a:xfrm>
            <a:off x="311700" y="2914175"/>
            <a:ext cx="8566200" cy="7314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 here]</a:t>
            </a:r>
            <a:endParaRPr>
              <a:latin typeface="Playfair Display"/>
              <a:ea typeface="Playfair Display"/>
              <a:cs typeface="Playfair Display"/>
              <a:sym typeface="Playfair Display"/>
            </a:endParaRPr>
          </a:p>
        </p:txBody>
      </p:sp>
      <p:sp>
        <p:nvSpPr>
          <p:cNvPr id="160" name="Google Shape;160;p26"/>
          <p:cNvSpPr txBox="1"/>
          <p:nvPr/>
        </p:nvSpPr>
        <p:spPr>
          <a:xfrm>
            <a:off x="311700" y="3649925"/>
            <a:ext cx="8566200" cy="375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350">
                <a:latin typeface="Playfair Display Regular"/>
                <a:ea typeface="Playfair Display Regular"/>
                <a:cs typeface="Playfair Display Regular"/>
                <a:sym typeface="Playfair Display Regular"/>
              </a:rPr>
              <a:t>Why do you think the Court’s interpretation of the Fourteenth Amendment changed between 1896 and 1954?</a:t>
            </a:r>
            <a:endParaRPr>
              <a:latin typeface="Playfair Display Regular"/>
              <a:ea typeface="Playfair Display Regular"/>
              <a:cs typeface="Playfair Display Regular"/>
              <a:sym typeface="Playfair Display Regular"/>
            </a:endParaRPr>
          </a:p>
          <a:p>
            <a:pPr indent="0" lvl="0" marL="0" rtl="0" algn="l">
              <a:lnSpc>
                <a:spcPct val="115000"/>
              </a:lnSpc>
              <a:spcBef>
                <a:spcPts val="0"/>
              </a:spcBef>
              <a:spcAft>
                <a:spcPts val="1600"/>
              </a:spcAft>
              <a:buNone/>
            </a:pPr>
            <a:r>
              <a:t/>
            </a:r>
            <a:endParaRPr sz="1350">
              <a:solidFill>
                <a:schemeClr val="dk2"/>
              </a:solidFill>
              <a:latin typeface="Playfair Display Regular"/>
              <a:ea typeface="Playfair Display Regular"/>
              <a:cs typeface="Playfair Display Regular"/>
              <a:sym typeface="Playfair Display Regular"/>
            </a:endParaRPr>
          </a:p>
        </p:txBody>
      </p:sp>
      <p:sp>
        <p:nvSpPr>
          <p:cNvPr id="161" name="Google Shape;161;p26"/>
          <p:cNvSpPr txBox="1"/>
          <p:nvPr/>
        </p:nvSpPr>
        <p:spPr>
          <a:xfrm>
            <a:off x="311700" y="4005575"/>
            <a:ext cx="8566200" cy="7314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 here]</a:t>
            </a:r>
            <a:endParaRPr>
              <a:latin typeface="Playfair Display"/>
              <a:ea typeface="Playfair Display"/>
              <a:cs typeface="Playfair Display"/>
              <a:sym typeface="Playfair Display"/>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2F2F2"/>
            </a:gs>
            <a:gs pos="100000">
              <a:srgbClr val="A6A6A6"/>
            </a:gs>
          </a:gsLst>
          <a:lin ang="5400012" scaled="0"/>
        </a:gradFill>
      </p:bgPr>
    </p:bg>
    <p:spTree>
      <p:nvGrpSpPr>
        <p:cNvPr id="165" name="Shape 165"/>
        <p:cNvGrpSpPr/>
        <p:nvPr/>
      </p:nvGrpSpPr>
      <p:grpSpPr>
        <a:xfrm>
          <a:off x="0" y="0"/>
          <a:ext cx="0" cy="0"/>
          <a:chOff x="0" y="0"/>
          <a:chExt cx="0" cy="0"/>
        </a:xfrm>
      </p:grpSpPr>
      <p:sp>
        <p:nvSpPr>
          <p:cNvPr id="166" name="Google Shape;166;p27"/>
          <p:cNvSpPr txBox="1"/>
          <p:nvPr>
            <p:ph type="title"/>
          </p:nvPr>
        </p:nvSpPr>
        <p:spPr>
          <a:xfrm>
            <a:off x="4861675" y="337475"/>
            <a:ext cx="4016100" cy="375000"/>
          </a:xfrm>
          <a:prstGeom prst="rect">
            <a:avLst/>
          </a:prstGeom>
          <a:solidFill>
            <a:schemeClr val="dk2"/>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500">
                <a:solidFill>
                  <a:schemeClr val="lt1"/>
                </a:solidFill>
              </a:rPr>
              <a:t>Brown vs Board</a:t>
            </a:r>
            <a:endParaRPr sz="2500">
              <a:solidFill>
                <a:schemeClr val="lt1"/>
              </a:solidFill>
            </a:endParaRPr>
          </a:p>
        </p:txBody>
      </p:sp>
      <p:sp>
        <p:nvSpPr>
          <p:cNvPr id="167" name="Google Shape;167;p27"/>
          <p:cNvSpPr txBox="1"/>
          <p:nvPr/>
        </p:nvSpPr>
        <p:spPr>
          <a:xfrm>
            <a:off x="311700" y="337475"/>
            <a:ext cx="4550100" cy="375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350">
                <a:latin typeface="Playfair Display Regular"/>
                <a:ea typeface="Playfair Display Regular"/>
                <a:cs typeface="Playfair Display Regular"/>
                <a:sym typeface="Playfair Display Regular"/>
              </a:rPr>
              <a:t>What were the facts of the case?</a:t>
            </a:r>
            <a:endParaRPr>
              <a:latin typeface="Playfair Display Regular"/>
              <a:ea typeface="Playfair Display Regular"/>
              <a:cs typeface="Playfair Display Regular"/>
              <a:sym typeface="Playfair Display Regular"/>
            </a:endParaRPr>
          </a:p>
        </p:txBody>
      </p:sp>
      <p:sp>
        <p:nvSpPr>
          <p:cNvPr id="168" name="Google Shape;168;p27"/>
          <p:cNvSpPr txBox="1"/>
          <p:nvPr/>
        </p:nvSpPr>
        <p:spPr>
          <a:xfrm>
            <a:off x="311700" y="739175"/>
            <a:ext cx="8566200" cy="7314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 here]</a:t>
            </a:r>
            <a:endParaRPr>
              <a:latin typeface="Playfair Display"/>
              <a:ea typeface="Playfair Display"/>
              <a:cs typeface="Playfair Display"/>
              <a:sym typeface="Playfair Display"/>
            </a:endParaRPr>
          </a:p>
        </p:txBody>
      </p:sp>
      <p:sp>
        <p:nvSpPr>
          <p:cNvPr id="169" name="Google Shape;169;p27"/>
          <p:cNvSpPr txBox="1"/>
          <p:nvPr/>
        </p:nvSpPr>
        <p:spPr>
          <a:xfrm>
            <a:off x="311700" y="1460488"/>
            <a:ext cx="8566200" cy="375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350">
                <a:latin typeface="Playfair Display Regular"/>
                <a:ea typeface="Playfair Display Regular"/>
                <a:cs typeface="Playfair Display Regular"/>
                <a:sym typeface="Playfair Display Regular"/>
              </a:rPr>
              <a:t>How did the Supreme Court interpret and apply the Fourteenth Amendment?</a:t>
            </a:r>
            <a:endParaRPr>
              <a:latin typeface="Playfair Display Regular"/>
              <a:ea typeface="Playfair Display Regular"/>
              <a:cs typeface="Playfair Display Regular"/>
              <a:sym typeface="Playfair Display Regular"/>
            </a:endParaRPr>
          </a:p>
        </p:txBody>
      </p:sp>
      <p:sp>
        <p:nvSpPr>
          <p:cNvPr id="170" name="Google Shape;170;p27"/>
          <p:cNvSpPr txBox="1"/>
          <p:nvPr/>
        </p:nvSpPr>
        <p:spPr>
          <a:xfrm>
            <a:off x="311700" y="1826300"/>
            <a:ext cx="8566200" cy="7314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 here]</a:t>
            </a:r>
            <a:endParaRPr>
              <a:latin typeface="Playfair Display"/>
              <a:ea typeface="Playfair Display"/>
              <a:cs typeface="Playfair Display"/>
              <a:sym typeface="Playfair Display"/>
            </a:endParaRPr>
          </a:p>
        </p:txBody>
      </p:sp>
      <p:sp>
        <p:nvSpPr>
          <p:cNvPr id="171" name="Google Shape;171;p27"/>
          <p:cNvSpPr txBox="1"/>
          <p:nvPr/>
        </p:nvSpPr>
        <p:spPr>
          <a:xfrm>
            <a:off x="311700" y="2558525"/>
            <a:ext cx="8566200" cy="375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350">
                <a:latin typeface="Playfair Display Regular"/>
                <a:ea typeface="Playfair Display Regular"/>
                <a:cs typeface="Playfair Display Regular"/>
                <a:sym typeface="Playfair Display Regular"/>
              </a:rPr>
              <a:t>What evidence did the Court rely on in making its decision?</a:t>
            </a:r>
            <a:endParaRPr>
              <a:latin typeface="Playfair Display Regular"/>
              <a:ea typeface="Playfair Display Regular"/>
              <a:cs typeface="Playfair Display Regular"/>
              <a:sym typeface="Playfair Display Regular"/>
            </a:endParaRPr>
          </a:p>
        </p:txBody>
      </p:sp>
      <p:sp>
        <p:nvSpPr>
          <p:cNvPr id="172" name="Google Shape;172;p27"/>
          <p:cNvSpPr txBox="1"/>
          <p:nvPr/>
        </p:nvSpPr>
        <p:spPr>
          <a:xfrm>
            <a:off x="311700" y="2914175"/>
            <a:ext cx="8566200" cy="7314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 here]</a:t>
            </a:r>
            <a:endParaRPr>
              <a:latin typeface="Playfair Display"/>
              <a:ea typeface="Playfair Display"/>
              <a:cs typeface="Playfair Display"/>
              <a:sym typeface="Playfair Display"/>
            </a:endParaRPr>
          </a:p>
        </p:txBody>
      </p:sp>
      <p:sp>
        <p:nvSpPr>
          <p:cNvPr id="173" name="Google Shape;173;p27"/>
          <p:cNvSpPr txBox="1"/>
          <p:nvPr/>
        </p:nvSpPr>
        <p:spPr>
          <a:xfrm>
            <a:off x="311700" y="3649925"/>
            <a:ext cx="8566200" cy="375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350">
                <a:latin typeface="Playfair Display Regular"/>
                <a:ea typeface="Playfair Display Regular"/>
                <a:cs typeface="Playfair Display Regular"/>
                <a:sym typeface="Playfair Display Regular"/>
              </a:rPr>
              <a:t>Why do you think the Court’s interpretation of the Fourteenth Amendment changed between 1896 and 1954?</a:t>
            </a:r>
            <a:endParaRPr>
              <a:latin typeface="Playfair Display Regular"/>
              <a:ea typeface="Playfair Display Regular"/>
              <a:cs typeface="Playfair Display Regular"/>
              <a:sym typeface="Playfair Display Regular"/>
            </a:endParaRPr>
          </a:p>
          <a:p>
            <a:pPr indent="0" lvl="0" marL="0" rtl="0" algn="l">
              <a:lnSpc>
                <a:spcPct val="115000"/>
              </a:lnSpc>
              <a:spcBef>
                <a:spcPts val="0"/>
              </a:spcBef>
              <a:spcAft>
                <a:spcPts val="1600"/>
              </a:spcAft>
              <a:buNone/>
            </a:pPr>
            <a:r>
              <a:t/>
            </a:r>
            <a:endParaRPr sz="1350">
              <a:solidFill>
                <a:schemeClr val="dk2"/>
              </a:solidFill>
              <a:latin typeface="Playfair Display Regular"/>
              <a:ea typeface="Playfair Display Regular"/>
              <a:cs typeface="Playfair Display Regular"/>
              <a:sym typeface="Playfair Display Regular"/>
            </a:endParaRPr>
          </a:p>
        </p:txBody>
      </p:sp>
      <p:sp>
        <p:nvSpPr>
          <p:cNvPr id="174" name="Google Shape;174;p27"/>
          <p:cNvSpPr txBox="1"/>
          <p:nvPr/>
        </p:nvSpPr>
        <p:spPr>
          <a:xfrm>
            <a:off x="311700" y="4005575"/>
            <a:ext cx="8566200" cy="7314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 here]</a:t>
            </a:r>
            <a:endParaRPr>
              <a:latin typeface="Playfair Display"/>
              <a:ea typeface="Playfair Display"/>
              <a:cs typeface="Playfair Display"/>
              <a:sym typeface="Playfair Display"/>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8"/>
          <p:cNvSpPr txBox="1"/>
          <p:nvPr>
            <p:ph type="title"/>
          </p:nvPr>
        </p:nvSpPr>
        <p:spPr>
          <a:xfrm>
            <a:off x="490250" y="526350"/>
            <a:ext cx="66261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Does the 			Fourteenth Amendment protect 					marriage equality?</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pic>
        <p:nvPicPr>
          <p:cNvPr descr="View full lesson: http://ed.ted.com/lessons/the-history-of-marriage-alex-gendler&#10;&#10;A white, puffy dress. Eternal love. A joint tax return. Marriage means something different to everyone and has changed over time and across cultures. Alex Gendler traces the history of getting hitched, providing insights on polygamy, same-sex unions and even marriage between the dead and the living.&#10;&#10;Lesson by Alex Gendler, animation by Augenblick Studios." id="184" name="Google Shape;184;p29" title="The history of marriage - Alex Gendler">
            <a:hlinkClick r:id="rId3"/>
          </p:cNvPr>
          <p:cNvPicPr preferRelativeResize="0"/>
          <p:nvPr/>
        </p:nvPicPr>
        <p:blipFill>
          <a:blip r:embed="rId4">
            <a:alphaModFix/>
          </a:blip>
          <a:stretch>
            <a:fillRect/>
          </a:stretch>
        </p:blipFill>
        <p:spPr>
          <a:xfrm>
            <a:off x="4211050" y="857250"/>
            <a:ext cx="4572000" cy="3429000"/>
          </a:xfrm>
          <a:prstGeom prst="rect">
            <a:avLst/>
          </a:prstGeom>
          <a:noFill/>
          <a:ln>
            <a:noFill/>
          </a:ln>
        </p:spPr>
      </p:pic>
      <p:sp>
        <p:nvSpPr>
          <p:cNvPr id="185" name="Google Shape;185;p29"/>
          <p:cNvSpPr txBox="1"/>
          <p:nvPr/>
        </p:nvSpPr>
        <p:spPr>
          <a:xfrm>
            <a:off x="352300" y="855575"/>
            <a:ext cx="3658200" cy="304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lt1"/>
                </a:solidFill>
                <a:latin typeface="Lato"/>
                <a:ea typeface="Lato"/>
                <a:cs typeface="Lato"/>
                <a:sym typeface="Lato"/>
              </a:rPr>
              <a:t>Live Science - </a:t>
            </a:r>
            <a:r>
              <a:rPr lang="en" sz="1700" u="sng">
                <a:solidFill>
                  <a:schemeClr val="dk2"/>
                </a:solidFill>
                <a:latin typeface="Lato"/>
                <a:ea typeface="Lato"/>
                <a:cs typeface="Lato"/>
                <a:sym typeface="Lato"/>
                <a:hlinkClick r:id="rId5">
                  <a:extLst>
                    <a:ext uri="{A12FA001-AC4F-418D-AE19-62706E023703}">
                      <ahyp:hlinkClr val="tx"/>
                    </a:ext>
                  </a:extLst>
                </a:hlinkClick>
              </a:rPr>
              <a:t>History of Marriage</a:t>
            </a:r>
            <a:endParaRPr sz="1700">
              <a:solidFill>
                <a:schemeClr val="dk2"/>
              </a:solidFill>
              <a:latin typeface="Lato"/>
              <a:ea typeface="Lato"/>
              <a:cs typeface="Lato"/>
              <a:sym typeface="Lato"/>
            </a:endParaRPr>
          </a:p>
          <a:p>
            <a:pPr indent="0" lvl="0" marL="0" rtl="0" algn="l">
              <a:spcBef>
                <a:spcPts val="0"/>
              </a:spcBef>
              <a:spcAft>
                <a:spcPts val="0"/>
              </a:spcAft>
              <a:buNone/>
            </a:pPr>
            <a:r>
              <a:rPr lang="en" sz="1700">
                <a:solidFill>
                  <a:schemeClr val="lt1"/>
                </a:solidFill>
                <a:latin typeface="Lato"/>
                <a:ea typeface="Lato"/>
                <a:cs typeface="Lato"/>
                <a:sym typeface="Lato"/>
              </a:rPr>
              <a:t>The Week - </a:t>
            </a:r>
            <a:r>
              <a:rPr lang="en" sz="1700" u="sng">
                <a:solidFill>
                  <a:schemeClr val="dk2"/>
                </a:solidFill>
                <a:latin typeface="Lato"/>
                <a:ea typeface="Lato"/>
                <a:cs typeface="Lato"/>
                <a:sym typeface="Lato"/>
                <a:hlinkClick r:id="rId6">
                  <a:extLst>
                    <a:ext uri="{A12FA001-AC4F-418D-AE19-62706E023703}">
                      <ahyp:hlinkClr val="tx"/>
                    </a:ext>
                  </a:extLst>
                </a:hlinkClick>
              </a:rPr>
              <a:t>The Origins of Marriage</a:t>
            </a:r>
            <a:endParaRPr sz="1700">
              <a:solidFill>
                <a:schemeClr val="dk2"/>
              </a:solidFill>
              <a:latin typeface="Lato"/>
              <a:ea typeface="Lato"/>
              <a:cs typeface="Lato"/>
              <a:sym typeface="Lato"/>
            </a:endParaRPr>
          </a:p>
          <a:p>
            <a:pPr indent="0" lvl="0" marL="0" rtl="0" algn="l">
              <a:spcBef>
                <a:spcPts val="0"/>
              </a:spcBef>
              <a:spcAft>
                <a:spcPts val="0"/>
              </a:spcAft>
              <a:buNone/>
            </a:pPr>
            <a:r>
              <a:t/>
            </a:r>
            <a:endParaRPr sz="1700">
              <a:solidFill>
                <a:schemeClr val="lt1"/>
              </a:solidFill>
              <a:latin typeface="Lato"/>
              <a:ea typeface="Lato"/>
              <a:cs typeface="Lato"/>
              <a:sym typeface="Lato"/>
            </a:endParaRPr>
          </a:p>
          <a:p>
            <a:pPr indent="0" lvl="0" marL="0" rtl="0" algn="l">
              <a:spcBef>
                <a:spcPts val="0"/>
              </a:spcBef>
              <a:spcAft>
                <a:spcPts val="0"/>
              </a:spcAft>
              <a:buNone/>
            </a:pPr>
            <a:r>
              <a:rPr lang="en" sz="1700">
                <a:solidFill>
                  <a:schemeClr val="lt1"/>
                </a:solidFill>
                <a:latin typeface="Lato"/>
                <a:ea typeface="Lato"/>
                <a:cs typeface="Lato"/>
                <a:sym typeface="Lato"/>
              </a:rPr>
              <a:t>Please read the two articles linked above and also watch the short Ted video on the right.</a:t>
            </a:r>
            <a:endParaRPr sz="1700">
              <a:solidFill>
                <a:schemeClr val="lt1"/>
              </a:solidFill>
              <a:latin typeface="Lato"/>
              <a:ea typeface="Lato"/>
              <a:cs typeface="Lato"/>
              <a:sym typeface="Lato"/>
            </a:endParaRPr>
          </a:p>
          <a:p>
            <a:pPr indent="0" lvl="0" marL="0" rtl="0" algn="l">
              <a:spcBef>
                <a:spcPts val="0"/>
              </a:spcBef>
              <a:spcAft>
                <a:spcPts val="0"/>
              </a:spcAft>
              <a:buNone/>
            </a:pPr>
            <a:r>
              <a:t/>
            </a:r>
            <a:endParaRPr sz="1700">
              <a:solidFill>
                <a:schemeClr val="lt1"/>
              </a:solidFill>
              <a:latin typeface="Lato"/>
              <a:ea typeface="Lato"/>
              <a:cs typeface="Lato"/>
              <a:sym typeface="Lato"/>
            </a:endParaRPr>
          </a:p>
          <a:p>
            <a:pPr indent="0" lvl="0" marL="0" rtl="0" algn="l">
              <a:spcBef>
                <a:spcPts val="0"/>
              </a:spcBef>
              <a:spcAft>
                <a:spcPts val="0"/>
              </a:spcAft>
              <a:buNone/>
            </a:pPr>
            <a:r>
              <a:rPr lang="en" sz="1700">
                <a:solidFill>
                  <a:schemeClr val="lt1"/>
                </a:solidFill>
                <a:latin typeface="Lato"/>
                <a:ea typeface="Lato"/>
                <a:cs typeface="Lato"/>
                <a:sym typeface="Lato"/>
              </a:rPr>
              <a:t>Afterward, please answer the question on the next slide.</a:t>
            </a:r>
            <a:endParaRPr sz="1700">
              <a:solidFill>
                <a:schemeClr val="lt1"/>
              </a:solidFill>
              <a:latin typeface="Lato"/>
              <a:ea typeface="Lato"/>
              <a:cs typeface="Lato"/>
              <a:sym typeface="La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0"/>
          <p:cNvSpPr txBox="1"/>
          <p:nvPr>
            <p:ph type="title"/>
          </p:nvPr>
        </p:nvSpPr>
        <p:spPr>
          <a:xfrm>
            <a:off x="311700" y="391350"/>
            <a:ext cx="8520600" cy="92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sz="2700">
                <a:solidFill>
                  <a:srgbClr val="000000"/>
                </a:solidFill>
                <a:latin typeface="Playfair Display Regular"/>
                <a:ea typeface="Playfair Display Regular"/>
                <a:cs typeface="Playfair Display Regular"/>
                <a:sym typeface="Playfair Display Regular"/>
              </a:rPr>
              <a:t>Is the history of marriage what you expected it to be? Why or why not?</a:t>
            </a:r>
            <a:endParaRPr b="0" sz="2700">
              <a:latin typeface="Playfair Display Regular"/>
              <a:ea typeface="Playfair Display Regular"/>
              <a:cs typeface="Playfair Display Regular"/>
              <a:sym typeface="Playfair Display Regular"/>
            </a:endParaRPr>
          </a:p>
        </p:txBody>
      </p:sp>
      <p:sp>
        <p:nvSpPr>
          <p:cNvPr id="191" name="Google Shape;191;p30"/>
          <p:cNvSpPr txBox="1"/>
          <p:nvPr>
            <p:ph idx="1" type="body"/>
          </p:nvPr>
        </p:nvSpPr>
        <p:spPr>
          <a:xfrm>
            <a:off x="311700" y="1479625"/>
            <a:ext cx="8520600" cy="3089400"/>
          </a:xfrm>
          <a:prstGeom prst="rect">
            <a:avLst/>
          </a:prstGeom>
          <a:ln cap="flat" cmpd="sng" w="3810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[enter your answer here]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1"/>
          <p:cNvSpPr txBox="1"/>
          <p:nvPr>
            <p:ph type="title"/>
          </p:nvPr>
        </p:nvSpPr>
        <p:spPr>
          <a:xfrm>
            <a:off x="265500" y="1107950"/>
            <a:ext cx="4045200" cy="1683600"/>
          </a:xfrm>
          <a:prstGeom prst="rect">
            <a:avLst/>
          </a:prstGeom>
          <a:ln cap="flat" cmpd="sng" w="19050">
            <a:solidFill>
              <a:schemeClr val="dk2"/>
            </a:solidFill>
            <a:prstDash val="solid"/>
            <a:round/>
            <a:headEnd len="sm" w="sm" type="none"/>
            <a:tailEnd len="sm" w="sm" type="none"/>
          </a:ln>
        </p:spPr>
        <p:txBody>
          <a:bodyPr anchorCtr="0" anchor="b" bIns="91425" lIns="91425" spcFirstLastPara="1" rIns="91425" wrap="square" tIns="91425">
            <a:noAutofit/>
          </a:bodyPr>
          <a:lstStyle/>
          <a:p>
            <a:pPr indent="0" lvl="0" marL="0" rtl="0" algn="ctr">
              <a:spcBef>
                <a:spcPts val="0"/>
              </a:spcBef>
              <a:spcAft>
                <a:spcPts val="0"/>
              </a:spcAft>
              <a:buNone/>
            </a:pPr>
            <a:r>
              <a:rPr lang="en" u="sng">
                <a:hlinkClick r:id="rId3"/>
              </a:rPr>
              <a:t>Legal Benefits of Marriage</a:t>
            </a:r>
            <a:endParaRPr sz="2000"/>
          </a:p>
          <a:p>
            <a:pPr indent="0" lvl="0" marL="0" rtl="0" algn="ctr">
              <a:spcBef>
                <a:spcPts val="0"/>
              </a:spcBef>
              <a:spcAft>
                <a:spcPts val="0"/>
              </a:spcAft>
              <a:buNone/>
            </a:pPr>
            <a:r>
              <a:rPr lang="en" sz="2000">
                <a:solidFill>
                  <a:schemeClr val="dk2"/>
                </a:solidFill>
              </a:rPr>
              <a:t>(link)</a:t>
            </a:r>
            <a:endParaRPr sz="2000">
              <a:solidFill>
                <a:schemeClr val="dk2"/>
              </a:solidFill>
            </a:endParaRPr>
          </a:p>
        </p:txBody>
      </p:sp>
      <p:sp>
        <p:nvSpPr>
          <p:cNvPr id="197" name="Google Shape;197;p31"/>
          <p:cNvSpPr txBox="1"/>
          <p:nvPr>
            <p:ph idx="1" type="subTitle"/>
          </p:nvPr>
        </p:nvSpPr>
        <p:spPr>
          <a:xfrm>
            <a:off x="265500" y="2845201"/>
            <a:ext cx="4045200" cy="1345500"/>
          </a:xfrm>
          <a:prstGeom prst="rect">
            <a:avLst/>
          </a:prstGeom>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1250">
                <a:solidFill>
                  <a:srgbClr val="000000"/>
                </a:solidFill>
                <a:latin typeface="Playfair Display Regular"/>
                <a:ea typeface="Playfair Display Regular"/>
                <a:cs typeface="Playfair Display Regular"/>
                <a:sym typeface="Playfair Display Regular"/>
              </a:rPr>
              <a:t>Do the benefits of marriage appear to be something that ought to be subject to the protections of the Fourteenth Amendment’s Equal Protection Clause? Why or why not?</a:t>
            </a:r>
            <a:endParaRPr sz="1250">
              <a:solidFill>
                <a:srgbClr val="000000"/>
              </a:solidFill>
              <a:latin typeface="Playfair Display Regular"/>
              <a:ea typeface="Playfair Display Regular"/>
              <a:cs typeface="Playfair Display Regular"/>
              <a:sym typeface="Playfair Display Regular"/>
            </a:endParaRPr>
          </a:p>
          <a:p>
            <a:pPr indent="0" lvl="0" marL="0" rtl="0" algn="ctr">
              <a:spcBef>
                <a:spcPts val="0"/>
              </a:spcBef>
              <a:spcAft>
                <a:spcPts val="0"/>
              </a:spcAft>
              <a:buNone/>
            </a:pPr>
            <a:r>
              <a:rPr lang="en" sz="1250">
                <a:solidFill>
                  <a:srgbClr val="000000"/>
                </a:solidFill>
                <a:latin typeface="Playfair Display Regular"/>
                <a:ea typeface="Playfair Display Regular"/>
                <a:cs typeface="Playfair Display Regular"/>
                <a:sym typeface="Playfair Display Regular"/>
              </a:rPr>
              <a:t>After reading the article linked above, please answer this question in the box on the right.</a:t>
            </a:r>
            <a:endParaRPr sz="1250">
              <a:solidFill>
                <a:srgbClr val="000000"/>
              </a:solidFill>
              <a:latin typeface="Playfair Display Regular"/>
              <a:ea typeface="Playfair Display Regular"/>
              <a:cs typeface="Playfair Display Regular"/>
              <a:sym typeface="Playfair Display Regular"/>
            </a:endParaRPr>
          </a:p>
        </p:txBody>
      </p:sp>
      <p:sp>
        <p:nvSpPr>
          <p:cNvPr id="198" name="Google Shape;198;p31"/>
          <p:cNvSpPr txBox="1"/>
          <p:nvPr>
            <p:ph idx="2" type="body"/>
          </p:nvPr>
        </p:nvSpPr>
        <p:spPr>
          <a:xfrm>
            <a:off x="4885150" y="375775"/>
            <a:ext cx="4045200" cy="4110000"/>
          </a:xfrm>
          <a:prstGeom prst="rect">
            <a:avLst/>
          </a:prstGeom>
          <a:ln cap="flat" cmpd="sng" w="38100">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[enter your answer here]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2"/>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SCOTUS, the 14th, and Marriage</a:t>
            </a:r>
            <a:endParaRPr/>
          </a:p>
        </p:txBody>
      </p:sp>
      <p:sp>
        <p:nvSpPr>
          <p:cNvPr id="204" name="Google Shape;204;p32"/>
          <p:cNvSpPr txBox="1"/>
          <p:nvPr>
            <p:ph idx="1" type="body"/>
          </p:nvPr>
        </p:nvSpPr>
        <p:spPr>
          <a:xfrm>
            <a:off x="311700" y="1152475"/>
            <a:ext cx="4260300" cy="34164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n"/>
              <a:t>Please review the Supreme Court decisions listed on the right hand side of this page.  Pay attention to how the SCOTUS has reconsidered the meaning of the 14th Amendment over time.  Also, keep in mind the impact it has had on marriage.  Afterward, please answer the questions on the following slides.</a:t>
            </a:r>
            <a:endParaRPr/>
          </a:p>
        </p:txBody>
      </p:sp>
      <p:sp>
        <p:nvSpPr>
          <p:cNvPr id="205" name="Google Shape;205;p32"/>
          <p:cNvSpPr txBox="1"/>
          <p:nvPr/>
        </p:nvSpPr>
        <p:spPr>
          <a:xfrm>
            <a:off x="5495800" y="1197800"/>
            <a:ext cx="3147300" cy="180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50" u="sng">
                <a:solidFill>
                  <a:schemeClr val="hlink"/>
                </a:solidFill>
                <a:hlinkClick r:id="rId3"/>
              </a:rPr>
              <a:t>Loving v. Virginia</a:t>
            </a:r>
            <a:r>
              <a:rPr lang="en" sz="1350"/>
              <a:t> 	(1967)</a:t>
            </a:r>
            <a:endParaRPr sz="1350"/>
          </a:p>
          <a:p>
            <a:pPr indent="0" lvl="0" marL="0" rtl="0" algn="l">
              <a:spcBef>
                <a:spcPts val="0"/>
              </a:spcBef>
              <a:spcAft>
                <a:spcPts val="0"/>
              </a:spcAft>
              <a:buNone/>
            </a:pPr>
            <a:r>
              <a:rPr lang="en" sz="1350" u="sng">
                <a:solidFill>
                  <a:schemeClr val="hlink"/>
                </a:solidFill>
                <a:hlinkClick r:id="rId4"/>
              </a:rPr>
              <a:t>Romer v. Evans</a:t>
            </a:r>
            <a:r>
              <a:rPr lang="en" sz="1350"/>
              <a:t> (1995)</a:t>
            </a:r>
            <a:endParaRPr sz="1350"/>
          </a:p>
          <a:p>
            <a:pPr indent="0" lvl="0" marL="0" rtl="0" algn="l">
              <a:spcBef>
                <a:spcPts val="0"/>
              </a:spcBef>
              <a:spcAft>
                <a:spcPts val="0"/>
              </a:spcAft>
              <a:buNone/>
            </a:pPr>
            <a:r>
              <a:rPr lang="en" sz="1350" u="sng">
                <a:solidFill>
                  <a:schemeClr val="hlink"/>
                </a:solidFill>
                <a:hlinkClick r:id="rId5"/>
              </a:rPr>
              <a:t>United States v. Windsor</a:t>
            </a:r>
            <a:r>
              <a:rPr lang="en" sz="1350"/>
              <a:t> (2013)</a:t>
            </a:r>
            <a:endParaRPr sz="1350"/>
          </a:p>
          <a:p>
            <a:pPr indent="0" lvl="0" marL="0" rtl="0" algn="l">
              <a:spcBef>
                <a:spcPts val="0"/>
              </a:spcBef>
              <a:spcAft>
                <a:spcPts val="0"/>
              </a:spcAft>
              <a:buNone/>
            </a:pPr>
            <a:r>
              <a:rPr lang="en" sz="1350" u="sng">
                <a:solidFill>
                  <a:schemeClr val="hlink"/>
                </a:solidFill>
                <a:hlinkClick r:id="rId6"/>
              </a:rPr>
              <a:t>Obergefell v. Hodges</a:t>
            </a:r>
            <a:r>
              <a:rPr lang="en" sz="1350"/>
              <a:t> (2015)</a:t>
            </a:r>
            <a:endParaRPr>
              <a:latin typeface="Lato"/>
              <a:ea typeface="Lato"/>
              <a:cs typeface="Lato"/>
              <a:sym typeface="Lato"/>
            </a:endParaRPr>
          </a:p>
        </p:txBody>
      </p:sp>
      <p:sp>
        <p:nvSpPr>
          <p:cNvPr id="206" name="Google Shape;206;p32"/>
          <p:cNvSpPr txBox="1"/>
          <p:nvPr/>
        </p:nvSpPr>
        <p:spPr>
          <a:xfrm>
            <a:off x="5378375" y="3006200"/>
            <a:ext cx="3264600" cy="145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As you read, think about the following:</a:t>
            </a:r>
            <a:endParaRPr>
              <a:latin typeface="Lato"/>
              <a:ea typeface="Lato"/>
              <a:cs typeface="Lato"/>
              <a:sym typeface="Lato"/>
            </a:endParaRPr>
          </a:p>
          <a:p>
            <a:pPr indent="-314325" lvl="0" marL="457200" rtl="0" algn="l">
              <a:spcBef>
                <a:spcPts val="0"/>
              </a:spcBef>
              <a:spcAft>
                <a:spcPts val="0"/>
              </a:spcAft>
              <a:buSzPts val="1350"/>
              <a:buFont typeface="Lato"/>
              <a:buChar char="●"/>
            </a:pPr>
            <a:r>
              <a:rPr lang="en" sz="1350">
                <a:latin typeface="Lato"/>
                <a:ea typeface="Lato"/>
                <a:cs typeface="Lato"/>
                <a:sym typeface="Lato"/>
              </a:rPr>
              <a:t>What are the facts of the case?</a:t>
            </a:r>
            <a:endParaRPr sz="1350">
              <a:latin typeface="Lato"/>
              <a:ea typeface="Lato"/>
              <a:cs typeface="Lato"/>
              <a:sym typeface="Lato"/>
            </a:endParaRPr>
          </a:p>
          <a:p>
            <a:pPr indent="-314325" lvl="0" marL="457200" rtl="0" algn="l">
              <a:spcBef>
                <a:spcPts val="0"/>
              </a:spcBef>
              <a:spcAft>
                <a:spcPts val="0"/>
              </a:spcAft>
              <a:buSzPts val="1350"/>
              <a:buFont typeface="Lato"/>
              <a:buChar char="●"/>
            </a:pPr>
            <a:r>
              <a:rPr lang="en" sz="1350">
                <a:latin typeface="Lato"/>
                <a:ea typeface="Lato"/>
                <a:cs typeface="Lato"/>
                <a:sym typeface="Lato"/>
              </a:rPr>
              <a:t>How did the Supreme Court interpret and apply the Fourteenth Amendment to the facts of the case?</a:t>
            </a:r>
            <a:endParaRPr>
              <a:latin typeface="Lato"/>
              <a:ea typeface="Lato"/>
              <a:cs typeface="Lato"/>
              <a:sym typeface="La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3"/>
          <p:cNvSpPr txBox="1"/>
          <p:nvPr>
            <p:ph type="title"/>
          </p:nvPr>
        </p:nvSpPr>
        <p:spPr>
          <a:xfrm>
            <a:off x="311700" y="2334900"/>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sz="1450">
                <a:solidFill>
                  <a:srgbClr val="000000"/>
                </a:solidFill>
                <a:latin typeface="Playfair Display Regular"/>
                <a:ea typeface="Playfair Display Regular"/>
                <a:cs typeface="Playfair Display Regular"/>
                <a:sym typeface="Playfair Display Regular"/>
              </a:rPr>
              <a:t>Is there any connection between the change in Americans’ attitudes towards marriage equality and the Supreme Court’s interpretation of the Fourteenth Amendment? Why or why not?</a:t>
            </a:r>
            <a:endParaRPr b="0" sz="3300">
              <a:latin typeface="Playfair Display Regular"/>
              <a:ea typeface="Playfair Display Regular"/>
              <a:cs typeface="Playfair Display Regular"/>
              <a:sym typeface="Playfair Display Regular"/>
            </a:endParaRPr>
          </a:p>
        </p:txBody>
      </p:sp>
      <p:sp>
        <p:nvSpPr>
          <p:cNvPr id="212" name="Google Shape;212;p33"/>
          <p:cNvSpPr txBox="1"/>
          <p:nvPr>
            <p:ph idx="1" type="body"/>
          </p:nvPr>
        </p:nvSpPr>
        <p:spPr>
          <a:xfrm>
            <a:off x="311700" y="3053225"/>
            <a:ext cx="8520600" cy="1515600"/>
          </a:xfrm>
          <a:prstGeom prst="rect">
            <a:avLst/>
          </a:prstGeom>
          <a:ln cap="flat" cmpd="sng" w="3810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[enter your answer here]</a:t>
            </a:r>
            <a:endParaRPr/>
          </a:p>
        </p:txBody>
      </p:sp>
      <p:sp>
        <p:nvSpPr>
          <p:cNvPr id="213" name="Google Shape;213;p33"/>
          <p:cNvSpPr txBox="1"/>
          <p:nvPr>
            <p:ph type="title"/>
          </p:nvPr>
        </p:nvSpPr>
        <p:spPr>
          <a:xfrm>
            <a:off x="311700" y="273850"/>
            <a:ext cx="8707200" cy="43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sz="1550">
                <a:solidFill>
                  <a:srgbClr val="000000"/>
                </a:solidFill>
                <a:latin typeface="Playfair Display Regular"/>
                <a:ea typeface="Playfair Display Regular"/>
                <a:cs typeface="Playfair Display Regular"/>
                <a:sym typeface="Playfair Display Regular"/>
              </a:rPr>
              <a:t>How has the Supreme Court’s interpretation of the Fourteenth Amendment changed over time? </a:t>
            </a:r>
            <a:endParaRPr b="0" sz="3500">
              <a:latin typeface="Playfair Display Regular"/>
              <a:ea typeface="Playfair Display Regular"/>
              <a:cs typeface="Playfair Display Regular"/>
              <a:sym typeface="Playfair Display Regular"/>
            </a:endParaRPr>
          </a:p>
        </p:txBody>
      </p:sp>
      <p:sp>
        <p:nvSpPr>
          <p:cNvPr id="214" name="Google Shape;214;p33"/>
          <p:cNvSpPr txBox="1"/>
          <p:nvPr>
            <p:ph idx="1" type="body"/>
          </p:nvPr>
        </p:nvSpPr>
        <p:spPr>
          <a:xfrm>
            <a:off x="311700" y="743100"/>
            <a:ext cx="8520600" cy="1515600"/>
          </a:xfrm>
          <a:prstGeom prst="rect">
            <a:avLst/>
          </a:prstGeom>
          <a:ln cap="flat" cmpd="sng" w="3810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[enter your answer here]</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