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Robo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86fd2adb8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86fd2adb8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856d065a8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856d065a8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856d065a8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856d065a8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8570769fb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8570769fb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856d065a8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856d065a8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56d065a8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56d065a8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6fd2adb8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6fd2adb8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56d065a8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56d065a8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56d065a8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56d065a8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58dad7e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858dad7e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858dad7eb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858dad7eb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9c1c4fd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9c1c4fd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96d7a44ab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96d7a44ab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s://www.nhcivics.org/curriculum-library/branches-of-governmen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www.youtube.com/watch?v=5LDnirdc3tU" TargetMode="Externa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www.youtube.com/watch?v=zKtcAEQcppc"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6.jpg"/><Relationship Id="rId5" Type="http://schemas.openxmlformats.org/officeDocument/2006/relationships/image" Target="../media/image2.jpg"/><Relationship Id="rId6"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www.youtube.com/watch?v=uSWvAtHwdHU" TargetMode="External"/><Relationship Id="rId4" Type="http://schemas.openxmlformats.org/officeDocument/2006/relationships/image" Target="../media/image5.jpg"/><Relationship Id="rId5"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173200" y="277100"/>
            <a:ext cx="8576100" cy="49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Teacher Notes:</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rPr b="1" i="1" lang="en" sz="1650">
                <a:solidFill>
                  <a:srgbClr val="565656"/>
                </a:solidFill>
              </a:rPr>
              <a:t>Purpose: </a:t>
            </a:r>
            <a:r>
              <a:rPr lang="en" sz="1650">
                <a:solidFill>
                  <a:srgbClr val="565656"/>
                </a:solidFill>
              </a:rPr>
              <a:t>Students will be able to identify the Three Branches of Government as evidenced in the exit slip.</a:t>
            </a:r>
            <a:endParaRPr sz="1650">
              <a:solidFill>
                <a:srgbClr val="565656"/>
              </a:solidFill>
            </a:endParaRPr>
          </a:p>
          <a:p>
            <a:pPr indent="0" lvl="0" marL="0" rtl="0" algn="l">
              <a:spcBef>
                <a:spcPts val="0"/>
              </a:spcBef>
              <a:spcAft>
                <a:spcPts val="0"/>
              </a:spcAft>
              <a:buNone/>
            </a:pPr>
            <a:r>
              <a:t/>
            </a:r>
            <a:endParaRPr b="1" i="1" sz="1650">
              <a:solidFill>
                <a:srgbClr val="565656"/>
              </a:solidFill>
            </a:endParaRPr>
          </a:p>
          <a:p>
            <a:pPr indent="0" lvl="0" marL="0" rtl="0" algn="l">
              <a:lnSpc>
                <a:spcPct val="115000"/>
              </a:lnSpc>
              <a:spcBef>
                <a:spcPts val="0"/>
              </a:spcBef>
              <a:spcAft>
                <a:spcPts val="0"/>
              </a:spcAft>
              <a:buNone/>
            </a:pPr>
            <a:r>
              <a:rPr b="1" lang="en" sz="1650">
                <a:solidFill>
                  <a:srgbClr val="565656"/>
                </a:solidFill>
              </a:rPr>
              <a:t>Click here for the original lesson. </a:t>
            </a:r>
            <a:endParaRPr b="1" sz="1650">
              <a:solidFill>
                <a:srgbClr val="565656"/>
              </a:solidFill>
            </a:endParaRPr>
          </a:p>
          <a:p>
            <a:pPr indent="0" lvl="0" marL="0" rtl="0" algn="l">
              <a:lnSpc>
                <a:spcPct val="115000"/>
              </a:lnSpc>
              <a:spcBef>
                <a:spcPts val="0"/>
              </a:spcBef>
              <a:spcAft>
                <a:spcPts val="0"/>
              </a:spcAft>
              <a:buNone/>
            </a:pPr>
            <a:r>
              <a:rPr b="1" lang="en" sz="1650" u="sng">
                <a:solidFill>
                  <a:schemeClr val="hlink"/>
                </a:solidFill>
                <a:hlinkClick r:id="rId3"/>
              </a:rPr>
              <a:t>Three Branches of Government</a:t>
            </a:r>
            <a:endParaRPr b="1" sz="1650">
              <a:solidFill>
                <a:srgbClr val="565656"/>
              </a:solidFill>
            </a:endParaRPr>
          </a:p>
          <a:p>
            <a:pPr indent="0" lvl="0" marL="0" rtl="0" algn="l">
              <a:lnSpc>
                <a:spcPct val="115000"/>
              </a:lnSpc>
              <a:spcBef>
                <a:spcPts val="0"/>
              </a:spcBef>
              <a:spcAft>
                <a:spcPts val="0"/>
              </a:spcAft>
              <a:buNone/>
            </a:pPr>
            <a:r>
              <a:t/>
            </a:r>
            <a:endParaRPr b="1" sz="1650">
              <a:solidFill>
                <a:srgbClr val="565656"/>
              </a:solidFill>
            </a:endParaRPr>
          </a:p>
          <a:p>
            <a:pPr indent="0" lvl="0" marL="0" rtl="0" algn="l">
              <a:lnSpc>
                <a:spcPct val="115000"/>
              </a:lnSpc>
              <a:spcBef>
                <a:spcPts val="0"/>
              </a:spcBef>
              <a:spcAft>
                <a:spcPts val="0"/>
              </a:spcAft>
              <a:buNone/>
            </a:pPr>
            <a:r>
              <a:t/>
            </a:r>
            <a:endParaRPr b="1"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This lesson has been adapted for students participating in a remote/hybrid model.</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descr="Want to know a little bit more about New Hampshire but only have two minutes? Take our two minute tour of the Granite State, the ninth state in the United States of America. Learn about some of its important history, as well as some state symbols (state tree, state bird, state motto, state flag, state flower, etc.). FreeSchool is great for kids!&#10;&#10;Like this video if you want to see more tours of the 50 states!&#10;&#10;Subscribe to FreeSchool: https://www.youtube.com/user/watchfreeschool?sub_confirmation=1&#10;&#10;Visit us on Facebook: https://www.facebook.com/watchFreeSchool&#10;&#10;Check our our companion channel, FreeSchool Mom! https://www.youtube.com/channel/UCTcEtHRQhqiCZIIb77LyDmA&#10;&#10;&#10;And our NEW channel for little ones, FreeSchool Early Birds!&#10;https://www.youtube.com/channel/UC3OV62x86XHwaqsxLsuy8dA&#10;&#10;Music: Jaunty Gumption, Plucky Daisy - Kevin MacLeod (incompetech.com)&#10;&#10;Photo Credits:&#10;https://en.wikipedia.org/wiki/Purple_finch#/media/File:Carpodacus_purpureus_CT3.jpg&#10;https://en.wikipedia.org/wiki/Syringa_vulgaris#/media/File:Lilac_Flower%26Leaves,_SC,_Vic,_13.10.2007.jpg&#10;https://upload.wikimedia.org/wikipedia/commons/d/d5/White_birch_at_Acadia_National_Park%2C_ME_IMG_2177.JPG&#10;https://upload.wikimedia.org/wikipedia/commons/d/de/White_Mountains2010-08-20.JPG&#10;https://commons.wikimedia.org/wiki/Category:Nature_of_New_Hampshire#/media/File:New_hampshire_colors.jpg" id="59" name="Google Shape;59;p14" title="Two Minute Tour of New Hampshire: 50 States for Kids - FreeSchool">
            <a:hlinkClick r:id="rId3"/>
          </p:cNvPr>
          <p:cNvPicPr preferRelativeResize="0"/>
          <p:nvPr/>
        </p:nvPicPr>
        <p:blipFill>
          <a:blip r:embed="rId4">
            <a:alphaModFix/>
          </a:blip>
          <a:stretch>
            <a:fillRect/>
          </a:stretch>
        </p:blipFill>
        <p:spPr>
          <a:xfrm>
            <a:off x="1552200" y="1078275"/>
            <a:ext cx="5744550" cy="3997450"/>
          </a:xfrm>
          <a:prstGeom prst="rect">
            <a:avLst/>
          </a:prstGeom>
          <a:noFill/>
          <a:ln>
            <a:noFill/>
          </a:ln>
        </p:spPr>
      </p:pic>
      <p:sp>
        <p:nvSpPr>
          <p:cNvPr id="60" name="Google Shape;60;p14"/>
          <p:cNvSpPr txBox="1"/>
          <p:nvPr/>
        </p:nvSpPr>
        <p:spPr>
          <a:xfrm>
            <a:off x="1065875" y="223075"/>
            <a:ext cx="7498200" cy="5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FFFFFF"/>
                </a:solidFill>
              </a:rPr>
              <a:t>Let’s learn a little bit about our great state!</a:t>
            </a:r>
            <a:endParaRPr sz="27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See where the magic happens and learn a bit about one of the nation's oldest legislative buildings." id="65" name="Google Shape;65;p15" title="Tour of the New Hampshire Statehouse">
            <a:hlinkClick r:id="rId3"/>
          </p:cNvPr>
          <p:cNvPicPr preferRelativeResize="0"/>
          <p:nvPr/>
        </p:nvPicPr>
        <p:blipFill>
          <a:blip r:embed="rId4">
            <a:alphaModFix/>
          </a:blip>
          <a:stretch>
            <a:fillRect/>
          </a:stretch>
        </p:blipFill>
        <p:spPr>
          <a:xfrm>
            <a:off x="1859100" y="945775"/>
            <a:ext cx="5127875" cy="3845900"/>
          </a:xfrm>
          <a:prstGeom prst="rect">
            <a:avLst/>
          </a:prstGeom>
          <a:noFill/>
          <a:ln>
            <a:noFill/>
          </a:ln>
        </p:spPr>
      </p:pic>
      <p:sp>
        <p:nvSpPr>
          <p:cNvPr id="66" name="Google Shape;66;p15"/>
          <p:cNvSpPr txBox="1"/>
          <p:nvPr/>
        </p:nvSpPr>
        <p:spPr>
          <a:xfrm>
            <a:off x="644475" y="198300"/>
            <a:ext cx="7188600" cy="6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FFFFFF"/>
                </a:solidFill>
              </a:rPr>
              <a:t>A Virtual Tour of The New Hampshire State House with </a:t>
            </a:r>
            <a:endParaRPr sz="2200">
              <a:solidFill>
                <a:srgbClr val="FFFFFF"/>
              </a:solidFill>
            </a:endParaRPr>
          </a:p>
          <a:p>
            <a:pPr indent="0" lvl="0" marL="0" rtl="0" algn="ctr">
              <a:spcBef>
                <a:spcPts val="0"/>
              </a:spcBef>
              <a:spcAft>
                <a:spcPts val="0"/>
              </a:spcAft>
              <a:buNone/>
            </a:pPr>
            <a:r>
              <a:rPr lang="en" sz="2200">
                <a:solidFill>
                  <a:srgbClr val="FFFFFF"/>
                </a:solidFill>
              </a:rPr>
              <a:t>Virginia Drew, Director, NH State House Visitor Center </a:t>
            </a:r>
            <a:endParaRPr sz="2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435900" y="373625"/>
            <a:ext cx="8406300" cy="10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rPr>
              <a:t>NEW HAMPSHIRE’S THREE BRANCHES OF STATE GOVERNMENT</a:t>
            </a:r>
            <a:endParaRPr b="1" sz="2000">
              <a:solidFill>
                <a:srgbClr val="FFFFFF"/>
              </a:solidFill>
            </a:endParaRPr>
          </a:p>
        </p:txBody>
      </p:sp>
      <p:sp>
        <p:nvSpPr>
          <p:cNvPr id="72" name="Google Shape;72;p16"/>
          <p:cNvSpPr txBox="1"/>
          <p:nvPr/>
        </p:nvSpPr>
        <p:spPr>
          <a:xfrm>
            <a:off x="1083500" y="1257850"/>
            <a:ext cx="7049100" cy="316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FFFFFF"/>
                </a:solidFill>
              </a:rPr>
              <a:t>EXECUTIVE BRANCH</a:t>
            </a:r>
            <a:endParaRPr sz="4800">
              <a:solidFill>
                <a:srgbClr val="FFFFFF"/>
              </a:solidFill>
            </a:endParaRPr>
          </a:p>
          <a:p>
            <a:pPr indent="0" lvl="0" marL="0" rtl="0" algn="ctr">
              <a:spcBef>
                <a:spcPts val="0"/>
              </a:spcBef>
              <a:spcAft>
                <a:spcPts val="0"/>
              </a:spcAft>
              <a:buNone/>
            </a:pPr>
            <a:r>
              <a:t/>
            </a:r>
            <a:endParaRPr sz="4800"/>
          </a:p>
          <a:p>
            <a:pPr indent="0" lvl="0" marL="0" rtl="0" algn="ctr">
              <a:spcBef>
                <a:spcPts val="0"/>
              </a:spcBef>
              <a:spcAft>
                <a:spcPts val="0"/>
              </a:spcAft>
              <a:buNone/>
            </a:pPr>
            <a:r>
              <a:rPr lang="en" sz="4800">
                <a:solidFill>
                  <a:srgbClr val="FFFFFF"/>
                </a:solidFill>
              </a:rPr>
              <a:t>LEGISLATIVE BRANCH</a:t>
            </a:r>
            <a:endParaRPr sz="4800">
              <a:solidFill>
                <a:srgbClr val="FFFFFF"/>
              </a:solidFill>
            </a:endParaRPr>
          </a:p>
          <a:p>
            <a:pPr indent="0" lvl="0" marL="0" rtl="0" algn="ctr">
              <a:spcBef>
                <a:spcPts val="0"/>
              </a:spcBef>
              <a:spcAft>
                <a:spcPts val="0"/>
              </a:spcAft>
              <a:buNone/>
            </a:pPr>
            <a:r>
              <a:t/>
            </a:r>
            <a:endParaRPr sz="4800">
              <a:solidFill>
                <a:srgbClr val="FFFFFF"/>
              </a:solidFill>
            </a:endParaRPr>
          </a:p>
          <a:p>
            <a:pPr indent="0" lvl="0" marL="0" rtl="0" algn="ctr">
              <a:spcBef>
                <a:spcPts val="0"/>
              </a:spcBef>
              <a:spcAft>
                <a:spcPts val="0"/>
              </a:spcAft>
              <a:buNone/>
            </a:pPr>
            <a:r>
              <a:rPr lang="en" sz="4800">
                <a:solidFill>
                  <a:srgbClr val="FFFFFF"/>
                </a:solidFill>
              </a:rPr>
              <a:t>JUDICIAL BRANCH</a:t>
            </a:r>
            <a:endParaRPr sz="4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2951600" y="846846"/>
            <a:ext cx="2717850" cy="2038400"/>
          </a:xfrm>
          <a:prstGeom prst="rect">
            <a:avLst/>
          </a:prstGeom>
          <a:noFill/>
          <a:ln>
            <a:noFill/>
          </a:ln>
        </p:spPr>
      </p:pic>
      <p:sp>
        <p:nvSpPr>
          <p:cNvPr id="78" name="Google Shape;78;p17"/>
          <p:cNvSpPr txBox="1"/>
          <p:nvPr/>
        </p:nvSpPr>
        <p:spPr>
          <a:xfrm>
            <a:off x="810900" y="2988975"/>
            <a:ext cx="6997800" cy="56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rgbClr val="FFFFFF"/>
                </a:solidFill>
              </a:rPr>
              <a:t>Governor Christopher Sununu</a:t>
            </a:r>
            <a:endParaRPr sz="2300">
              <a:solidFill>
                <a:srgbClr val="FFFFFF"/>
              </a:solidFill>
            </a:endParaRPr>
          </a:p>
          <a:p>
            <a:pPr indent="0" lvl="0" marL="0" rtl="0" algn="ctr">
              <a:spcBef>
                <a:spcPts val="0"/>
              </a:spcBef>
              <a:spcAft>
                <a:spcPts val="0"/>
              </a:spcAft>
              <a:buNone/>
            </a:pPr>
            <a:r>
              <a:t/>
            </a:r>
            <a:endParaRPr sz="2300">
              <a:solidFill>
                <a:srgbClr val="FFFFFF"/>
              </a:solidFill>
            </a:endParaRPr>
          </a:p>
          <a:p>
            <a:pPr indent="0" lvl="0" marL="0" rtl="0" algn="ctr">
              <a:spcBef>
                <a:spcPts val="0"/>
              </a:spcBef>
              <a:spcAft>
                <a:spcPts val="0"/>
              </a:spcAft>
              <a:buNone/>
            </a:pPr>
            <a:r>
              <a:t/>
            </a:r>
            <a:endParaRPr sz="2300">
              <a:solidFill>
                <a:srgbClr val="FFFFFF"/>
              </a:solidFill>
            </a:endParaRPr>
          </a:p>
        </p:txBody>
      </p:sp>
      <p:sp>
        <p:nvSpPr>
          <p:cNvPr id="79" name="Google Shape;79;p17"/>
          <p:cNvSpPr txBox="1"/>
          <p:nvPr/>
        </p:nvSpPr>
        <p:spPr>
          <a:xfrm>
            <a:off x="1221875" y="286450"/>
            <a:ext cx="6451200" cy="56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rgbClr val="FFFFFF"/>
                </a:solidFill>
              </a:rPr>
              <a:t>THE EXECUTIVE BRANCH</a:t>
            </a:r>
            <a:endParaRPr sz="2700">
              <a:solidFill>
                <a:srgbClr val="FFFFFF"/>
              </a:solidFill>
            </a:endParaRPr>
          </a:p>
        </p:txBody>
      </p:sp>
      <p:sp>
        <p:nvSpPr>
          <p:cNvPr id="80" name="Google Shape;80;p17"/>
          <p:cNvSpPr txBox="1"/>
          <p:nvPr/>
        </p:nvSpPr>
        <p:spPr>
          <a:xfrm>
            <a:off x="339225" y="3711525"/>
            <a:ext cx="7572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EFEFEF"/>
                </a:solidFill>
              </a:rPr>
              <a:t>The Executive Branch in New Hampshire state government is </a:t>
            </a:r>
            <a:endParaRPr sz="1900">
              <a:solidFill>
                <a:srgbClr val="EFEFEF"/>
              </a:solidFill>
            </a:endParaRPr>
          </a:p>
          <a:p>
            <a:pPr indent="0" lvl="0" marL="0" rtl="0" algn="l">
              <a:spcBef>
                <a:spcPts val="0"/>
              </a:spcBef>
              <a:spcAft>
                <a:spcPts val="0"/>
              </a:spcAft>
              <a:buNone/>
            </a:pPr>
            <a:r>
              <a:rPr lang="en" sz="1900">
                <a:solidFill>
                  <a:srgbClr val="EFEFEF"/>
                </a:solidFill>
              </a:rPr>
              <a:t>made up of the Governor, the Executive Council, and state agencies. The Executive Branch enforces the laws in New Hampshire.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nvSpPr>
        <p:spPr>
          <a:xfrm>
            <a:off x="359425" y="435900"/>
            <a:ext cx="7884900" cy="43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rPr lang="en" sz="1900">
                <a:solidFill>
                  <a:srgbClr val="EFEFEF"/>
                </a:solidFill>
              </a:rPr>
              <a:t>The </a:t>
            </a:r>
            <a:r>
              <a:rPr b="1" lang="en" sz="1900">
                <a:solidFill>
                  <a:srgbClr val="EFEFEF"/>
                </a:solidFill>
              </a:rPr>
              <a:t>Governor</a:t>
            </a:r>
            <a:r>
              <a:rPr lang="en" sz="1900">
                <a:solidFill>
                  <a:srgbClr val="EFEFEF"/>
                </a:solidFill>
              </a:rPr>
              <a:t> is the supreme executive for the state. The </a:t>
            </a:r>
            <a:r>
              <a:rPr b="1" lang="en" sz="1900">
                <a:solidFill>
                  <a:srgbClr val="EFEFEF"/>
                </a:solidFill>
              </a:rPr>
              <a:t>Executive Council </a:t>
            </a:r>
            <a:r>
              <a:rPr lang="en" sz="1900">
                <a:solidFill>
                  <a:srgbClr val="EFEFEF"/>
                </a:solidFill>
              </a:rPr>
              <a:t>has five members who advise the Governor and make sure that he or she does not become too powerful. </a:t>
            </a:r>
            <a:r>
              <a:rPr lang="en" sz="1900">
                <a:solidFill>
                  <a:srgbClr val="EFEFEF"/>
                </a:solidFill>
              </a:rPr>
              <a:t> The Governor and Executive Council are elected every two years.</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sz="1900">
              <a:solidFill>
                <a:srgbClr val="EFEFEF"/>
              </a:solidFill>
            </a:endParaRPr>
          </a:p>
          <a:p>
            <a:pPr indent="0" lvl="0" marL="0" rtl="0" algn="l">
              <a:spcBef>
                <a:spcPts val="0"/>
              </a:spcBef>
              <a:spcAft>
                <a:spcPts val="0"/>
              </a:spcAft>
              <a:buNone/>
            </a:pPr>
            <a:r>
              <a:t/>
            </a:r>
            <a:endParaRPr>
              <a:solidFill>
                <a:srgbClr val="EFEFEF"/>
              </a:solidFill>
            </a:endParaRPr>
          </a:p>
          <a:p>
            <a:pPr indent="0" lvl="0" marL="0" rtl="0" algn="l">
              <a:spcBef>
                <a:spcPts val="0"/>
              </a:spcBef>
              <a:spcAft>
                <a:spcPts val="0"/>
              </a:spcAft>
              <a:buNone/>
            </a:pPr>
            <a:r>
              <a:t/>
            </a:r>
            <a:endParaRPr>
              <a:solidFill>
                <a:srgbClr val="EFEFEF"/>
              </a:solidFill>
            </a:endParaRPr>
          </a:p>
        </p:txBody>
      </p:sp>
      <p:pic>
        <p:nvPicPr>
          <p:cNvPr descr="Executive Council on Inauguration Day 2019" id="86" name="Google Shape;86;p18"/>
          <p:cNvPicPr preferRelativeResize="0"/>
          <p:nvPr/>
        </p:nvPicPr>
        <p:blipFill>
          <a:blip r:embed="rId3">
            <a:alphaModFix/>
          </a:blip>
          <a:stretch>
            <a:fillRect/>
          </a:stretch>
        </p:blipFill>
        <p:spPr>
          <a:xfrm>
            <a:off x="1706050" y="855775"/>
            <a:ext cx="5268175" cy="1896550"/>
          </a:xfrm>
          <a:prstGeom prst="rect">
            <a:avLst/>
          </a:prstGeom>
          <a:noFill/>
          <a:ln>
            <a:noFill/>
          </a:ln>
        </p:spPr>
      </p:pic>
      <p:sp>
        <p:nvSpPr>
          <p:cNvPr id="87" name="Google Shape;87;p18"/>
          <p:cNvSpPr txBox="1"/>
          <p:nvPr/>
        </p:nvSpPr>
        <p:spPr>
          <a:xfrm>
            <a:off x="1556626" y="2802150"/>
            <a:ext cx="65634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50">
                <a:solidFill>
                  <a:schemeClr val="dk1"/>
                </a:solidFill>
                <a:highlight>
                  <a:srgbClr val="F3EFEF"/>
                </a:highlight>
                <a:latin typeface="Verdana"/>
                <a:ea typeface="Verdana"/>
                <a:cs typeface="Verdana"/>
                <a:sym typeface="Verdana"/>
              </a:rPr>
              <a:t>L-R: Councilors Michael J. Cryans, Andru Volinsky, Russell Prescott, Theodore L. Gatsas and Debora B. Pignatelli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nvSpPr>
        <p:spPr>
          <a:xfrm>
            <a:off x="610250" y="410975"/>
            <a:ext cx="8020500" cy="42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300">
              <a:solidFill>
                <a:srgbClr val="EFEFEF"/>
              </a:solidFill>
            </a:endParaRPr>
          </a:p>
          <a:p>
            <a:pPr indent="0" lvl="0" marL="0" rtl="0" algn="l">
              <a:spcBef>
                <a:spcPts val="0"/>
              </a:spcBef>
              <a:spcAft>
                <a:spcPts val="0"/>
              </a:spcAft>
              <a:buNone/>
            </a:pPr>
            <a:r>
              <a:rPr lang="en" sz="2300">
                <a:solidFill>
                  <a:srgbClr val="EFEFEF"/>
                </a:solidFill>
              </a:rPr>
              <a:t>An important part of the Executive Branch are </a:t>
            </a:r>
            <a:r>
              <a:rPr b="1" lang="en" sz="2300">
                <a:solidFill>
                  <a:srgbClr val="EFEFEF"/>
                </a:solidFill>
              </a:rPr>
              <a:t>State Agencies</a:t>
            </a:r>
            <a:r>
              <a:rPr lang="en" sz="2300">
                <a:solidFill>
                  <a:srgbClr val="EFEFEF"/>
                </a:solidFill>
              </a:rPr>
              <a:t>.  State Agencies are </a:t>
            </a:r>
            <a:r>
              <a:rPr lang="en" sz="2300">
                <a:solidFill>
                  <a:srgbClr val="EFEFEF"/>
                </a:solidFill>
              </a:rPr>
              <a:t>responsible</a:t>
            </a:r>
            <a:r>
              <a:rPr lang="en" sz="2300">
                <a:solidFill>
                  <a:srgbClr val="EFEFEF"/>
                </a:solidFill>
              </a:rPr>
              <a:t> for </a:t>
            </a:r>
            <a:endParaRPr sz="2300">
              <a:solidFill>
                <a:srgbClr val="EFEFEF"/>
              </a:solidFill>
            </a:endParaRPr>
          </a:p>
          <a:p>
            <a:pPr indent="0" lvl="0" marL="0" rtl="0" algn="l">
              <a:spcBef>
                <a:spcPts val="0"/>
              </a:spcBef>
              <a:spcAft>
                <a:spcPts val="0"/>
              </a:spcAft>
              <a:buNone/>
            </a:pPr>
            <a:r>
              <a:rPr lang="en" sz="2300">
                <a:solidFill>
                  <a:srgbClr val="EFEFEF"/>
                </a:solidFill>
              </a:rPr>
              <a:t>public health, safety, education, the environment, and economic development in New Hampshire.  The Governor appoints directors to lead the agencies.  The Executive Council approves or rejects these appointments.  The Governor oversees the directors and the work of these agencies.</a:t>
            </a:r>
            <a:endParaRPr sz="2300">
              <a:solidFill>
                <a:srgbClr val="EFEFE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Image result for New Hampshire Supreme Court" id="97" name="Google Shape;97;p20"/>
          <p:cNvPicPr preferRelativeResize="0"/>
          <p:nvPr/>
        </p:nvPicPr>
        <p:blipFill>
          <a:blip r:embed="rId3">
            <a:alphaModFix/>
          </a:blip>
          <a:stretch>
            <a:fillRect/>
          </a:stretch>
        </p:blipFill>
        <p:spPr>
          <a:xfrm>
            <a:off x="2344275" y="861800"/>
            <a:ext cx="4331075" cy="2871700"/>
          </a:xfrm>
          <a:prstGeom prst="rect">
            <a:avLst/>
          </a:prstGeom>
          <a:noFill/>
          <a:ln>
            <a:noFill/>
          </a:ln>
        </p:spPr>
      </p:pic>
      <p:sp>
        <p:nvSpPr>
          <p:cNvPr id="98" name="Google Shape;98;p20"/>
          <p:cNvSpPr txBox="1"/>
          <p:nvPr/>
        </p:nvSpPr>
        <p:spPr>
          <a:xfrm>
            <a:off x="686400" y="261500"/>
            <a:ext cx="7771200" cy="97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rgbClr val="F3F3F3"/>
                </a:solidFill>
              </a:rPr>
              <a:t>THE JUDICIAL BRANCH</a:t>
            </a:r>
            <a:endParaRPr sz="3200">
              <a:solidFill>
                <a:srgbClr val="F3F3F3"/>
              </a:solidFill>
            </a:endParaRPr>
          </a:p>
        </p:txBody>
      </p:sp>
      <p:sp>
        <p:nvSpPr>
          <p:cNvPr id="99" name="Google Shape;99;p20"/>
          <p:cNvSpPr txBox="1"/>
          <p:nvPr/>
        </p:nvSpPr>
        <p:spPr>
          <a:xfrm>
            <a:off x="2030025" y="4060000"/>
            <a:ext cx="55419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EFEFEF"/>
                </a:solidFill>
              </a:rPr>
              <a:t>        </a:t>
            </a:r>
            <a:r>
              <a:rPr lang="en" sz="2000">
                <a:solidFill>
                  <a:srgbClr val="EFEFEF"/>
                </a:solidFill>
              </a:rPr>
              <a:t>SUPREME COURT BUILDING</a:t>
            </a:r>
            <a:endParaRPr sz="2000">
              <a:solidFill>
                <a:srgbClr val="EFEFE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nvSpPr>
        <p:spPr>
          <a:xfrm>
            <a:off x="686400" y="261500"/>
            <a:ext cx="7771200" cy="97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rgbClr val="F3F3F3"/>
                </a:solidFill>
              </a:rPr>
              <a:t>SUPREME COURT JUSTICES</a:t>
            </a:r>
            <a:endParaRPr sz="3200">
              <a:solidFill>
                <a:srgbClr val="F3F3F3"/>
              </a:solidFill>
            </a:endParaRPr>
          </a:p>
        </p:txBody>
      </p:sp>
      <p:sp>
        <p:nvSpPr>
          <p:cNvPr id="105" name="Google Shape;105;p21"/>
          <p:cNvSpPr txBox="1"/>
          <p:nvPr/>
        </p:nvSpPr>
        <p:spPr>
          <a:xfrm>
            <a:off x="-3773550" y="4595525"/>
            <a:ext cx="2851800" cy="36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3F3F3"/>
                </a:solidFill>
              </a:rPr>
              <a:t>SUPREME COURT BUILDING</a:t>
            </a:r>
            <a:endParaRPr>
              <a:solidFill>
                <a:srgbClr val="F3F3F3"/>
              </a:solidFill>
            </a:endParaRPr>
          </a:p>
        </p:txBody>
      </p:sp>
      <p:pic>
        <p:nvPicPr>
          <p:cNvPr descr="Photo: Associate Justice James P. Bassett" id="106" name="Google Shape;106;p21"/>
          <p:cNvPicPr preferRelativeResize="0"/>
          <p:nvPr/>
        </p:nvPicPr>
        <p:blipFill>
          <a:blip r:embed="rId3">
            <a:alphaModFix/>
          </a:blip>
          <a:stretch>
            <a:fillRect/>
          </a:stretch>
        </p:blipFill>
        <p:spPr>
          <a:xfrm>
            <a:off x="2464746" y="2082987"/>
            <a:ext cx="1587979" cy="2198050"/>
          </a:xfrm>
          <a:prstGeom prst="rect">
            <a:avLst/>
          </a:prstGeom>
          <a:noFill/>
          <a:ln>
            <a:noFill/>
          </a:ln>
        </p:spPr>
      </p:pic>
      <p:pic>
        <p:nvPicPr>
          <p:cNvPr descr="Photo: Associate Justice Gary E. Hicks" id="107" name="Google Shape;107;p21"/>
          <p:cNvPicPr preferRelativeResize="0"/>
          <p:nvPr/>
        </p:nvPicPr>
        <p:blipFill>
          <a:blip r:embed="rId4">
            <a:alphaModFix/>
          </a:blip>
          <a:stretch>
            <a:fillRect/>
          </a:stretch>
        </p:blipFill>
        <p:spPr>
          <a:xfrm>
            <a:off x="443950" y="888550"/>
            <a:ext cx="1479726" cy="2265825"/>
          </a:xfrm>
          <a:prstGeom prst="rect">
            <a:avLst/>
          </a:prstGeom>
          <a:noFill/>
          <a:ln>
            <a:noFill/>
          </a:ln>
        </p:spPr>
      </p:pic>
      <p:pic>
        <p:nvPicPr>
          <p:cNvPr descr="Photo: Associate Justice Anna Barbara Hantz Marconi" id="108" name="Google Shape;108;p21"/>
          <p:cNvPicPr preferRelativeResize="0"/>
          <p:nvPr/>
        </p:nvPicPr>
        <p:blipFill>
          <a:blip r:embed="rId5">
            <a:alphaModFix/>
          </a:blip>
          <a:stretch>
            <a:fillRect/>
          </a:stretch>
        </p:blipFill>
        <p:spPr>
          <a:xfrm>
            <a:off x="4760375" y="1270063"/>
            <a:ext cx="1691450" cy="2119800"/>
          </a:xfrm>
          <a:prstGeom prst="rect">
            <a:avLst/>
          </a:prstGeom>
          <a:noFill/>
          <a:ln>
            <a:noFill/>
          </a:ln>
        </p:spPr>
      </p:pic>
      <p:pic>
        <p:nvPicPr>
          <p:cNvPr descr="Photo: Associate Justice Patrick E. Donovan " id="109" name="Google Shape;109;p21"/>
          <p:cNvPicPr preferRelativeResize="0"/>
          <p:nvPr/>
        </p:nvPicPr>
        <p:blipFill>
          <a:blip r:embed="rId6">
            <a:alphaModFix/>
          </a:blip>
          <a:stretch>
            <a:fillRect/>
          </a:stretch>
        </p:blipFill>
        <p:spPr>
          <a:xfrm>
            <a:off x="7040150" y="958225"/>
            <a:ext cx="1479725" cy="2116003"/>
          </a:xfrm>
          <a:prstGeom prst="rect">
            <a:avLst/>
          </a:prstGeom>
          <a:noFill/>
          <a:ln>
            <a:noFill/>
          </a:ln>
        </p:spPr>
      </p:pic>
      <p:sp>
        <p:nvSpPr>
          <p:cNvPr id="110" name="Google Shape;110;p21"/>
          <p:cNvSpPr txBox="1"/>
          <p:nvPr/>
        </p:nvSpPr>
        <p:spPr>
          <a:xfrm>
            <a:off x="311350" y="3154375"/>
            <a:ext cx="26739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Senior Associate</a:t>
            </a:r>
            <a:endParaRPr>
              <a:solidFill>
                <a:srgbClr val="FFFFFF"/>
              </a:solidFill>
            </a:endParaRPr>
          </a:p>
          <a:p>
            <a:pPr indent="0" lvl="0" marL="0" rtl="0" algn="l">
              <a:spcBef>
                <a:spcPts val="0"/>
              </a:spcBef>
              <a:spcAft>
                <a:spcPts val="0"/>
              </a:spcAft>
              <a:buNone/>
            </a:pPr>
            <a:r>
              <a:rPr lang="en">
                <a:solidFill>
                  <a:srgbClr val="FFFFFF"/>
                </a:solidFill>
              </a:rPr>
              <a:t>Justice Gary E. Hicks</a:t>
            </a:r>
            <a:endParaRPr>
              <a:solidFill>
                <a:srgbClr val="FFFFFF"/>
              </a:solidFill>
            </a:endParaRPr>
          </a:p>
        </p:txBody>
      </p:sp>
      <p:sp>
        <p:nvSpPr>
          <p:cNvPr id="111" name="Google Shape;111;p21"/>
          <p:cNvSpPr txBox="1"/>
          <p:nvPr/>
        </p:nvSpPr>
        <p:spPr>
          <a:xfrm>
            <a:off x="1683950" y="4281025"/>
            <a:ext cx="34236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Associate Justice</a:t>
            </a:r>
            <a:endParaRPr>
              <a:solidFill>
                <a:srgbClr val="FFFFFF"/>
              </a:solidFill>
            </a:endParaRPr>
          </a:p>
          <a:p>
            <a:pPr indent="0" lvl="0" marL="0" rtl="0" algn="l">
              <a:spcBef>
                <a:spcPts val="0"/>
              </a:spcBef>
              <a:spcAft>
                <a:spcPts val="0"/>
              </a:spcAft>
              <a:buNone/>
            </a:pPr>
            <a:r>
              <a:rPr lang="en">
                <a:solidFill>
                  <a:srgbClr val="FFFFFF"/>
                </a:solidFill>
              </a:rPr>
              <a:t>                James P. Bassett</a:t>
            </a:r>
            <a:endParaRPr>
              <a:solidFill>
                <a:srgbClr val="FFFFFF"/>
              </a:solidFill>
            </a:endParaRPr>
          </a:p>
        </p:txBody>
      </p:sp>
      <p:sp>
        <p:nvSpPr>
          <p:cNvPr id="112" name="Google Shape;112;p21"/>
          <p:cNvSpPr txBox="1"/>
          <p:nvPr/>
        </p:nvSpPr>
        <p:spPr>
          <a:xfrm>
            <a:off x="4269150" y="3427025"/>
            <a:ext cx="26739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Associate Justice</a:t>
            </a:r>
            <a:endParaRPr>
              <a:solidFill>
                <a:srgbClr val="FFFFFF"/>
              </a:solidFill>
            </a:endParaRPr>
          </a:p>
          <a:p>
            <a:pPr indent="0" lvl="0" marL="0" rtl="0" algn="l">
              <a:spcBef>
                <a:spcPts val="0"/>
              </a:spcBef>
              <a:spcAft>
                <a:spcPts val="0"/>
              </a:spcAft>
              <a:buNone/>
            </a:pPr>
            <a:r>
              <a:rPr lang="en">
                <a:solidFill>
                  <a:srgbClr val="FFFFFF"/>
                </a:solidFill>
              </a:rPr>
              <a:t>Anna Barbara Hantz Marconi</a:t>
            </a:r>
            <a:endParaRPr>
              <a:solidFill>
                <a:srgbClr val="FFFFFF"/>
              </a:solidFill>
            </a:endParaRPr>
          </a:p>
        </p:txBody>
      </p:sp>
      <p:sp>
        <p:nvSpPr>
          <p:cNvPr id="113" name="Google Shape;113;p21"/>
          <p:cNvSpPr txBox="1"/>
          <p:nvPr/>
        </p:nvSpPr>
        <p:spPr>
          <a:xfrm>
            <a:off x="3810925" y="4807250"/>
            <a:ext cx="4284300" cy="4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1"/>
          <p:cNvSpPr txBox="1"/>
          <p:nvPr/>
        </p:nvSpPr>
        <p:spPr>
          <a:xfrm>
            <a:off x="7040150" y="3154375"/>
            <a:ext cx="51312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  Associate Justice</a:t>
            </a:r>
            <a:endParaRPr>
              <a:solidFill>
                <a:srgbClr val="FFFFFF"/>
              </a:solidFill>
            </a:endParaRPr>
          </a:p>
          <a:p>
            <a:pPr indent="0" lvl="0" marL="0" rtl="0" algn="l">
              <a:spcBef>
                <a:spcPts val="0"/>
              </a:spcBef>
              <a:spcAft>
                <a:spcPts val="0"/>
              </a:spcAft>
              <a:buNone/>
            </a:pPr>
            <a:r>
              <a:rPr lang="en">
                <a:solidFill>
                  <a:srgbClr val="FFFFFF"/>
                </a:solidFill>
              </a:rPr>
              <a:t>Patrick E. Donovan</a:t>
            </a:r>
            <a:endParaRPr>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nvSpPr>
        <p:spPr>
          <a:xfrm>
            <a:off x="656875" y="632100"/>
            <a:ext cx="7907400" cy="391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The Judicial Branch is made up of three levels of courts.</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The </a:t>
            </a:r>
            <a:r>
              <a:rPr b="1" lang="en">
                <a:solidFill>
                  <a:srgbClr val="FFFFFF"/>
                </a:solidFill>
              </a:rPr>
              <a:t>Circuit Court </a:t>
            </a:r>
            <a:r>
              <a:rPr lang="en">
                <a:solidFill>
                  <a:srgbClr val="FFFFFF"/>
                </a:solidFill>
              </a:rPr>
              <a:t>deals with small crimes </a:t>
            </a:r>
            <a:r>
              <a:rPr lang="en">
                <a:solidFill>
                  <a:srgbClr val="FFFFFF"/>
                </a:solidFill>
              </a:rPr>
              <a:t>such</a:t>
            </a:r>
            <a:r>
              <a:rPr lang="en">
                <a:solidFill>
                  <a:srgbClr val="FFFFFF"/>
                </a:solidFill>
              </a:rPr>
              <a:t> as traffic violations and family disputes.</a:t>
            </a:r>
            <a:endParaRPr>
              <a:solidFill>
                <a:srgbClr val="FFFFFF"/>
              </a:solidFill>
            </a:endParaRPr>
          </a:p>
          <a:p>
            <a:pPr indent="0" lvl="0" marL="0" rtl="0" algn="l">
              <a:spcBef>
                <a:spcPts val="0"/>
              </a:spcBef>
              <a:spcAft>
                <a:spcPts val="0"/>
              </a:spcAft>
              <a:buNone/>
            </a:pPr>
            <a:r>
              <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The </a:t>
            </a:r>
            <a:r>
              <a:rPr b="1" lang="en">
                <a:solidFill>
                  <a:srgbClr val="FFFFFF"/>
                </a:solidFill>
              </a:rPr>
              <a:t>Superior Court </a:t>
            </a:r>
            <a:r>
              <a:rPr lang="en">
                <a:solidFill>
                  <a:srgbClr val="FFFFFF"/>
                </a:solidFill>
              </a:rPr>
              <a:t>holds jury trials for more serious crimes that include violence.  These crimes are called felonies.</a:t>
            </a:r>
            <a:endParaRPr>
              <a:solidFill>
                <a:srgbClr val="FFFFFF"/>
              </a:solidFill>
            </a:endParaRPr>
          </a:p>
          <a:p>
            <a:pPr indent="0" lvl="0" marL="0" rtl="0" algn="l">
              <a:spcBef>
                <a:spcPts val="0"/>
              </a:spcBef>
              <a:spcAft>
                <a:spcPts val="0"/>
              </a:spcAft>
              <a:buNone/>
            </a:pPr>
            <a:r>
              <a:t/>
            </a:r>
            <a:endParaRPr>
              <a:solidFill>
                <a:srgbClr val="FFFFFF"/>
              </a:solidFill>
            </a:endParaRPr>
          </a:p>
          <a:p>
            <a:pPr indent="-317500" lvl="0" marL="457200" rtl="0" algn="l">
              <a:spcBef>
                <a:spcPts val="0"/>
              </a:spcBef>
              <a:spcAft>
                <a:spcPts val="0"/>
              </a:spcAft>
              <a:buClr>
                <a:srgbClr val="FFFFFF"/>
              </a:buClr>
              <a:buSzPts val="1400"/>
              <a:buChar char="●"/>
            </a:pPr>
            <a:r>
              <a:rPr lang="en">
                <a:solidFill>
                  <a:srgbClr val="FFFFFF"/>
                </a:solidFill>
              </a:rPr>
              <a:t>The highest </a:t>
            </a:r>
            <a:r>
              <a:rPr lang="en">
                <a:solidFill>
                  <a:srgbClr val="FFFFFF"/>
                </a:solidFill>
              </a:rPr>
              <a:t>level</a:t>
            </a:r>
            <a:r>
              <a:rPr lang="en">
                <a:solidFill>
                  <a:srgbClr val="FFFFFF"/>
                </a:solidFill>
              </a:rPr>
              <a:t> is the New </a:t>
            </a:r>
            <a:r>
              <a:rPr lang="en">
                <a:solidFill>
                  <a:srgbClr val="FFFFFF"/>
                </a:solidFill>
              </a:rPr>
              <a:t>Hampshire</a:t>
            </a:r>
            <a:r>
              <a:rPr b="1" lang="en">
                <a:solidFill>
                  <a:srgbClr val="FFFFFF"/>
                </a:solidFill>
              </a:rPr>
              <a:t> Supreme Court </a:t>
            </a:r>
            <a:r>
              <a:rPr lang="en">
                <a:solidFill>
                  <a:srgbClr val="FFFFFF"/>
                </a:solidFill>
              </a:rPr>
              <a:t>which</a:t>
            </a:r>
            <a:r>
              <a:rPr lang="en">
                <a:solidFill>
                  <a:srgbClr val="FFFFFF"/>
                </a:solidFill>
              </a:rPr>
              <a:t> hears appeals from the lower courts.</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Each court is run by a judge, or “</a:t>
            </a:r>
            <a:r>
              <a:rPr b="1" lang="en">
                <a:solidFill>
                  <a:srgbClr val="FFFFFF"/>
                </a:solidFill>
              </a:rPr>
              <a:t>Justice</a:t>
            </a:r>
            <a:r>
              <a:rPr lang="en">
                <a:solidFill>
                  <a:srgbClr val="FFFFFF"/>
                </a:solidFill>
              </a:rPr>
              <a:t>”.  Judges are the heads of the courtroom and decide which evidence </a:t>
            </a:r>
            <a:r>
              <a:rPr lang="en">
                <a:solidFill>
                  <a:srgbClr val="FFFFFF"/>
                </a:solidFill>
              </a:rPr>
              <a:t>can</a:t>
            </a:r>
            <a:r>
              <a:rPr lang="en">
                <a:solidFill>
                  <a:srgbClr val="FFFFFF"/>
                </a:solidFill>
              </a:rPr>
              <a:t> be used in a trial.</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When the </a:t>
            </a:r>
            <a:r>
              <a:rPr b="1" lang="en">
                <a:solidFill>
                  <a:srgbClr val="FFFFFF"/>
                </a:solidFill>
              </a:rPr>
              <a:t>Legislative Branch </a:t>
            </a:r>
            <a:r>
              <a:rPr lang="en">
                <a:solidFill>
                  <a:srgbClr val="FFFFFF"/>
                </a:solidFill>
              </a:rPr>
              <a:t>passes a law, the </a:t>
            </a:r>
            <a:r>
              <a:rPr b="1" lang="en">
                <a:solidFill>
                  <a:srgbClr val="FFFFFF"/>
                </a:solidFill>
              </a:rPr>
              <a:t>Judicial Branch </a:t>
            </a:r>
            <a:r>
              <a:rPr lang="en">
                <a:solidFill>
                  <a:srgbClr val="FFFFFF"/>
                </a:solidFill>
              </a:rPr>
              <a:t>studies</a:t>
            </a:r>
            <a:r>
              <a:rPr lang="en">
                <a:solidFill>
                  <a:srgbClr val="FFFFFF"/>
                </a:solidFill>
              </a:rPr>
              <a:t> it, and decides if it follows the </a:t>
            </a:r>
            <a:r>
              <a:rPr lang="en">
                <a:solidFill>
                  <a:srgbClr val="FFFFFF"/>
                </a:solidFill>
              </a:rPr>
              <a:t>rules</a:t>
            </a:r>
            <a:r>
              <a:rPr lang="en">
                <a:solidFill>
                  <a:srgbClr val="FFFFFF"/>
                </a:solidFill>
              </a:rPr>
              <a:t> of our state </a:t>
            </a:r>
            <a:r>
              <a:rPr b="1" lang="en">
                <a:solidFill>
                  <a:srgbClr val="FFFFFF"/>
                </a:solidFill>
              </a:rPr>
              <a:t>Constitution</a:t>
            </a:r>
            <a:r>
              <a:rPr lang="en">
                <a:solidFill>
                  <a:srgbClr val="FFFFFF"/>
                </a:solidFill>
              </a:rPr>
              <a:t>.</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The</a:t>
            </a:r>
            <a:r>
              <a:rPr b="1" lang="en">
                <a:solidFill>
                  <a:srgbClr val="FFFFFF"/>
                </a:solidFill>
              </a:rPr>
              <a:t> Executive Branch</a:t>
            </a:r>
            <a:r>
              <a:rPr lang="en">
                <a:solidFill>
                  <a:srgbClr val="FFFFFF"/>
                </a:solidFill>
              </a:rPr>
              <a:t> appoints judges and they serve until they retire, </a:t>
            </a:r>
            <a:endParaRPr>
              <a:solidFill>
                <a:srgbClr val="FFFFFF"/>
              </a:solidFill>
            </a:endParaRPr>
          </a:p>
          <a:p>
            <a:pPr indent="0" lvl="0" marL="0" rtl="0" algn="l">
              <a:spcBef>
                <a:spcPts val="0"/>
              </a:spcBef>
              <a:spcAft>
                <a:spcPts val="0"/>
              </a:spcAft>
              <a:buNone/>
            </a:pPr>
            <a:r>
              <a:rPr lang="en">
                <a:solidFill>
                  <a:srgbClr val="FFFFFF"/>
                </a:solidFill>
              </a:rPr>
              <a:t>reach the age of 70, or are removed from office.</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nvSpPr>
        <p:spPr>
          <a:xfrm>
            <a:off x="929550" y="148725"/>
            <a:ext cx="7213200" cy="100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rgbClr val="FFFFFF"/>
                </a:solidFill>
              </a:rPr>
              <a:t>THE LEGISLATIVE BRANCH</a:t>
            </a:r>
            <a:endParaRPr sz="2700">
              <a:solidFill>
                <a:srgbClr val="FFFFFF"/>
              </a:solidFill>
            </a:endParaRPr>
          </a:p>
        </p:txBody>
      </p:sp>
      <p:pic>
        <p:nvPicPr>
          <p:cNvPr id="125" name="Google Shape;125;p23"/>
          <p:cNvPicPr preferRelativeResize="0"/>
          <p:nvPr/>
        </p:nvPicPr>
        <p:blipFill>
          <a:blip r:embed="rId3">
            <a:alphaModFix/>
          </a:blip>
          <a:stretch>
            <a:fillRect/>
          </a:stretch>
        </p:blipFill>
        <p:spPr>
          <a:xfrm>
            <a:off x="201975" y="2082200"/>
            <a:ext cx="4017525" cy="2663800"/>
          </a:xfrm>
          <a:prstGeom prst="rect">
            <a:avLst/>
          </a:prstGeom>
          <a:noFill/>
          <a:ln>
            <a:noFill/>
          </a:ln>
        </p:spPr>
      </p:pic>
      <p:pic>
        <p:nvPicPr>
          <p:cNvPr id="126" name="Google Shape;126;p23"/>
          <p:cNvPicPr preferRelativeResize="0"/>
          <p:nvPr/>
        </p:nvPicPr>
        <p:blipFill>
          <a:blip r:embed="rId4">
            <a:alphaModFix/>
          </a:blip>
          <a:stretch>
            <a:fillRect/>
          </a:stretch>
        </p:blipFill>
        <p:spPr>
          <a:xfrm>
            <a:off x="4408575" y="639525"/>
            <a:ext cx="3845799" cy="2875575"/>
          </a:xfrm>
          <a:prstGeom prst="rect">
            <a:avLst/>
          </a:prstGeom>
          <a:noFill/>
          <a:ln>
            <a:noFill/>
          </a:ln>
        </p:spPr>
      </p:pic>
      <p:sp>
        <p:nvSpPr>
          <p:cNvPr id="127" name="Google Shape;127;p23"/>
          <p:cNvSpPr txBox="1"/>
          <p:nvPr/>
        </p:nvSpPr>
        <p:spPr>
          <a:xfrm>
            <a:off x="371825" y="1239400"/>
            <a:ext cx="3755400" cy="60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rgbClr val="FFFFFF"/>
                </a:solidFill>
              </a:rPr>
              <a:t>THE SENATE</a:t>
            </a:r>
            <a:endParaRPr sz="2100">
              <a:solidFill>
                <a:srgbClr val="FFFFFF"/>
              </a:solidFill>
            </a:endParaRPr>
          </a:p>
        </p:txBody>
      </p:sp>
      <p:sp>
        <p:nvSpPr>
          <p:cNvPr id="128" name="Google Shape;128;p23"/>
          <p:cNvSpPr txBox="1"/>
          <p:nvPr/>
        </p:nvSpPr>
        <p:spPr>
          <a:xfrm>
            <a:off x="4219500" y="3093700"/>
            <a:ext cx="5651700" cy="9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F3F3F3"/>
                </a:solidFill>
              </a:rPr>
              <a:t>THE HOUSE OF REPRESENTATIVES</a:t>
            </a:r>
            <a:endParaRPr sz="2100">
              <a:solidFill>
                <a:srgbClr val="F3F3F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nvSpPr>
        <p:spPr>
          <a:xfrm>
            <a:off x="133500" y="105300"/>
            <a:ext cx="8775000" cy="493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a:solidFill>
                  <a:srgbClr val="FFFFFF"/>
                </a:solidFill>
              </a:rPr>
              <a:t>New Hampshire’s </a:t>
            </a:r>
            <a:r>
              <a:rPr b="1" lang="en">
                <a:solidFill>
                  <a:srgbClr val="FFFFFF"/>
                </a:solidFill>
              </a:rPr>
              <a:t>Legislative</a:t>
            </a:r>
            <a:r>
              <a:rPr b="1" lang="en">
                <a:solidFill>
                  <a:srgbClr val="FFFFFF"/>
                </a:solidFill>
              </a:rPr>
              <a:t> Branch</a:t>
            </a:r>
            <a:r>
              <a:rPr lang="en">
                <a:solidFill>
                  <a:srgbClr val="FFFFFF"/>
                </a:solidFill>
              </a:rPr>
              <a:t> is also known as the </a:t>
            </a:r>
            <a:r>
              <a:rPr b="1" lang="en">
                <a:solidFill>
                  <a:srgbClr val="FFFFFF"/>
                </a:solidFill>
              </a:rPr>
              <a:t>New </a:t>
            </a:r>
            <a:r>
              <a:rPr b="1" lang="en">
                <a:solidFill>
                  <a:srgbClr val="FFFFFF"/>
                </a:solidFill>
              </a:rPr>
              <a:t>Hampshire</a:t>
            </a:r>
            <a:r>
              <a:rPr b="1" lang="en">
                <a:solidFill>
                  <a:srgbClr val="FFFFFF"/>
                </a:solidFill>
              </a:rPr>
              <a:t> </a:t>
            </a:r>
            <a:endParaRPr b="1">
              <a:solidFill>
                <a:srgbClr val="FFFFFF"/>
              </a:solidFill>
            </a:endParaRPr>
          </a:p>
          <a:p>
            <a:pPr indent="0" lvl="0" marL="0" rtl="0" algn="ctr">
              <a:spcBef>
                <a:spcPts val="0"/>
              </a:spcBef>
              <a:spcAft>
                <a:spcPts val="0"/>
              </a:spcAft>
              <a:buNone/>
            </a:pPr>
            <a:r>
              <a:rPr b="1" lang="en">
                <a:solidFill>
                  <a:srgbClr val="FFFFFF"/>
                </a:solidFill>
              </a:rPr>
              <a:t>General Court.</a:t>
            </a:r>
            <a:endParaRPr b="1">
              <a:solidFill>
                <a:srgbClr val="FFFFFF"/>
              </a:solidFill>
            </a:endParaRPr>
          </a:p>
          <a:p>
            <a:pPr indent="0" lvl="0" marL="0" rtl="0" algn="ctr">
              <a:spcBef>
                <a:spcPts val="0"/>
              </a:spcBef>
              <a:spcAft>
                <a:spcPts val="0"/>
              </a:spcAft>
              <a:buNone/>
            </a:pPr>
            <a:r>
              <a:t/>
            </a:r>
            <a:endParaRPr b="1">
              <a:solidFill>
                <a:srgbClr val="FFFFFF"/>
              </a:solidFill>
            </a:endParaRPr>
          </a:p>
          <a:p>
            <a:pPr indent="0" lvl="0" marL="0" rtl="0" algn="ctr">
              <a:spcBef>
                <a:spcPts val="0"/>
              </a:spcBef>
              <a:spcAft>
                <a:spcPts val="0"/>
              </a:spcAft>
              <a:buNone/>
            </a:pPr>
            <a:r>
              <a:rPr lang="en">
                <a:solidFill>
                  <a:srgbClr val="FFFFFF"/>
                </a:solidFill>
              </a:rPr>
              <a:t>It is made up of two chambers called the </a:t>
            </a:r>
            <a:r>
              <a:rPr b="1" lang="en">
                <a:solidFill>
                  <a:srgbClr val="FFFFFF"/>
                </a:solidFill>
              </a:rPr>
              <a:t>Senate</a:t>
            </a:r>
            <a:r>
              <a:rPr lang="en">
                <a:solidFill>
                  <a:srgbClr val="FFFFFF"/>
                </a:solidFill>
              </a:rPr>
              <a:t> and </a:t>
            </a:r>
            <a:r>
              <a:rPr b="1" lang="en">
                <a:solidFill>
                  <a:srgbClr val="FFFFFF"/>
                </a:solidFill>
              </a:rPr>
              <a:t>House of Representatives</a:t>
            </a:r>
            <a:r>
              <a:rPr lang="en">
                <a:solidFill>
                  <a:srgbClr val="FFFFFF"/>
                </a:solidFill>
              </a:rPr>
              <a:t>.</a:t>
            </a:r>
            <a:endParaRPr>
              <a:solidFill>
                <a:srgbClr val="FFFFFF"/>
              </a:solidFill>
            </a:endParaRPr>
          </a:p>
          <a:p>
            <a:pPr indent="0" lvl="0" marL="0" rtl="0" algn="ctr">
              <a:spcBef>
                <a:spcPts val="0"/>
              </a:spcBef>
              <a:spcAft>
                <a:spcPts val="0"/>
              </a:spcAft>
              <a:buNone/>
            </a:pPr>
            <a:r>
              <a:rPr lang="en">
                <a:solidFill>
                  <a:srgbClr val="FFFFFF"/>
                </a:solidFill>
              </a:rPr>
              <a:t>The Senate has 24 Senators and the House of Representatives has 400 Representatives.  We have the second largest legislature in the country, following the United States Congress.  Each Senator or Representative is elected by the </a:t>
            </a:r>
            <a:r>
              <a:rPr lang="en">
                <a:solidFill>
                  <a:srgbClr val="FFFFFF"/>
                </a:solidFill>
              </a:rPr>
              <a:t>people</a:t>
            </a:r>
            <a:r>
              <a:rPr lang="en">
                <a:solidFill>
                  <a:srgbClr val="FFFFFF"/>
                </a:solidFill>
              </a:rPr>
              <a:t> of the district, or area they represent.  They are elected for two year terms.</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a:solidFill>
                  <a:srgbClr val="FFFFFF"/>
                </a:solidFill>
              </a:rPr>
              <a:t>The Legislative Branch’s job is to make new laws for the state.  A law begins as a bill written by Senators and Representatives.  After a bill is approved by a vote of the members of the Senate and the House, the bill is sent to the Governor who heads the </a:t>
            </a:r>
            <a:r>
              <a:rPr b="1" lang="en">
                <a:solidFill>
                  <a:srgbClr val="FFFFFF"/>
                </a:solidFill>
              </a:rPr>
              <a:t>Executive Branch</a:t>
            </a:r>
            <a:r>
              <a:rPr lang="en">
                <a:solidFill>
                  <a:srgbClr val="FFFFFF"/>
                </a:solidFill>
              </a:rPr>
              <a:t>.  The Governor can approve and sign the bill and turn it into law, or </a:t>
            </a:r>
            <a:r>
              <a:rPr b="1" lang="en">
                <a:solidFill>
                  <a:srgbClr val="FFFFFF"/>
                </a:solidFill>
              </a:rPr>
              <a:t>veto</a:t>
            </a:r>
            <a:r>
              <a:rPr lang="en">
                <a:solidFill>
                  <a:srgbClr val="FFFFFF"/>
                </a:solidFill>
              </a:rPr>
              <a:t> (reject) the bill so that it will not become a law at that time.  The Legislative Branch can override the Governor’s veto with a ⅔ vote of the Senate and House of Representatives.</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a:solidFill>
                  <a:srgbClr val="FFFFFF"/>
                </a:solidFill>
              </a:rPr>
              <a:t>When a law is passed, the</a:t>
            </a:r>
            <a:r>
              <a:rPr lang="en" sz="1500">
                <a:solidFill>
                  <a:srgbClr val="FFFFFF"/>
                </a:solidFill>
              </a:rPr>
              <a:t> Judicial Branch reviews it to be sure it follows </a:t>
            </a:r>
            <a:endParaRPr sz="1500">
              <a:solidFill>
                <a:srgbClr val="FFFFFF"/>
              </a:solidFill>
            </a:endParaRPr>
          </a:p>
          <a:p>
            <a:pPr indent="0" lvl="0" marL="0" rtl="0" algn="ctr">
              <a:spcBef>
                <a:spcPts val="0"/>
              </a:spcBef>
              <a:spcAft>
                <a:spcPts val="0"/>
              </a:spcAft>
              <a:buNone/>
            </a:pPr>
            <a:r>
              <a:rPr lang="en" sz="1500">
                <a:solidFill>
                  <a:srgbClr val="FFFFFF"/>
                </a:solidFill>
              </a:rPr>
              <a:t>the rules of </a:t>
            </a:r>
            <a:r>
              <a:rPr b="1" lang="en" sz="1500">
                <a:solidFill>
                  <a:srgbClr val="FFFFFF"/>
                </a:solidFill>
              </a:rPr>
              <a:t>New Hampshire’s Constitution.</a:t>
            </a:r>
            <a:endParaRPr b="1" sz="15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a:p>
            <a:pPr indent="0" lvl="0" marL="0" rtl="0" algn="l">
              <a:spcBef>
                <a:spcPts val="0"/>
              </a:spcBef>
              <a:spcAft>
                <a:spcPts val="0"/>
              </a:spcAft>
              <a:buNone/>
            </a:pPr>
            <a:r>
              <a:t/>
            </a:r>
            <a:endParaRPr sz="17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descr="A group of Hampton Falls eighth graders is celebrating a state Senate vote to make the red-tailed hawk the state raptor.&#10;&#10;Subscribe to WMUR on YouTube now for more: http://bit.ly/1lOjX9C&#10;&#10;Get more Manchester news: http://www.wmur.com&#10;Like us:  https://www.facebook.com/wmur9&#10;Follow us: https://twitter.com/WMUR9&#10;Instagram: https://www.instagram.com/wmur9/" id="138" name="Google Shape;138;p25" title="Students who introduced red-tailed hawk bill four years ago see Senate approve state raptor desig...">
            <a:hlinkClick r:id="rId3"/>
          </p:cNvPr>
          <p:cNvPicPr preferRelativeResize="0"/>
          <p:nvPr/>
        </p:nvPicPr>
        <p:blipFill>
          <a:blip r:embed="rId4">
            <a:alphaModFix/>
          </a:blip>
          <a:stretch>
            <a:fillRect/>
          </a:stretch>
        </p:blipFill>
        <p:spPr>
          <a:xfrm>
            <a:off x="313525" y="965006"/>
            <a:ext cx="3635604" cy="2726675"/>
          </a:xfrm>
          <a:prstGeom prst="rect">
            <a:avLst/>
          </a:prstGeom>
          <a:noFill/>
          <a:ln>
            <a:noFill/>
          </a:ln>
        </p:spPr>
      </p:pic>
      <p:pic>
        <p:nvPicPr>
          <p:cNvPr id="139" name="Google Shape;139;p25"/>
          <p:cNvPicPr preferRelativeResize="0"/>
          <p:nvPr/>
        </p:nvPicPr>
        <p:blipFill>
          <a:blip r:embed="rId5">
            <a:alphaModFix/>
          </a:blip>
          <a:stretch>
            <a:fillRect/>
          </a:stretch>
        </p:blipFill>
        <p:spPr>
          <a:xfrm>
            <a:off x="4907749" y="965000"/>
            <a:ext cx="2045000" cy="2726674"/>
          </a:xfrm>
          <a:prstGeom prst="rect">
            <a:avLst/>
          </a:prstGeom>
          <a:noFill/>
          <a:ln>
            <a:noFill/>
          </a:ln>
        </p:spPr>
      </p:pic>
      <p:sp>
        <p:nvSpPr>
          <p:cNvPr id="140" name="Google Shape;140;p25"/>
          <p:cNvSpPr txBox="1"/>
          <p:nvPr/>
        </p:nvSpPr>
        <p:spPr>
          <a:xfrm>
            <a:off x="1549250" y="99150"/>
            <a:ext cx="5565000" cy="115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FFF"/>
                </a:solidFill>
              </a:rPr>
              <a:t>New Hampshire Students Take Action</a:t>
            </a:r>
            <a:endParaRPr sz="2500">
              <a:solidFill>
                <a:srgbClr val="FFFFFF"/>
              </a:solidFill>
            </a:endParaRPr>
          </a:p>
        </p:txBody>
      </p:sp>
      <p:sp>
        <p:nvSpPr>
          <p:cNvPr id="141" name="Google Shape;141;p25"/>
          <p:cNvSpPr txBox="1"/>
          <p:nvPr/>
        </p:nvSpPr>
        <p:spPr>
          <a:xfrm>
            <a:off x="3148050" y="3780200"/>
            <a:ext cx="4027800" cy="10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NH’s 2020 Kid Governor, Suzy Brand, spoke before a group of legislators in favor of forming a committee to study increasing recess time for NH students.</a:t>
            </a:r>
            <a:endParaRPr>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nvSpPr>
        <p:spPr>
          <a:xfrm>
            <a:off x="235500" y="198325"/>
            <a:ext cx="8502300" cy="16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26"/>
          <p:cNvPicPr preferRelativeResize="0"/>
          <p:nvPr/>
        </p:nvPicPr>
        <p:blipFill>
          <a:blip r:embed="rId3">
            <a:alphaModFix/>
          </a:blip>
          <a:stretch>
            <a:fillRect/>
          </a:stretch>
        </p:blipFill>
        <p:spPr>
          <a:xfrm>
            <a:off x="696850" y="396625"/>
            <a:ext cx="1685524" cy="1264149"/>
          </a:xfrm>
          <a:prstGeom prst="rect">
            <a:avLst/>
          </a:prstGeom>
          <a:noFill/>
          <a:ln>
            <a:noFill/>
          </a:ln>
        </p:spPr>
      </p:pic>
      <p:pic>
        <p:nvPicPr>
          <p:cNvPr id="148" name="Google Shape;148;p26"/>
          <p:cNvPicPr preferRelativeResize="0"/>
          <p:nvPr/>
        </p:nvPicPr>
        <p:blipFill>
          <a:blip r:embed="rId4">
            <a:alphaModFix/>
          </a:blip>
          <a:stretch>
            <a:fillRect/>
          </a:stretch>
        </p:blipFill>
        <p:spPr>
          <a:xfrm>
            <a:off x="6572475" y="396625"/>
            <a:ext cx="1685525" cy="1264138"/>
          </a:xfrm>
          <a:prstGeom prst="rect">
            <a:avLst/>
          </a:prstGeom>
          <a:noFill/>
          <a:ln>
            <a:noFill/>
          </a:ln>
        </p:spPr>
      </p:pic>
      <p:pic>
        <p:nvPicPr>
          <p:cNvPr id="149" name="Google Shape;149;p26"/>
          <p:cNvPicPr preferRelativeResize="0"/>
          <p:nvPr/>
        </p:nvPicPr>
        <p:blipFill>
          <a:blip r:embed="rId5">
            <a:alphaModFix/>
          </a:blip>
          <a:stretch>
            <a:fillRect/>
          </a:stretch>
        </p:blipFill>
        <p:spPr>
          <a:xfrm>
            <a:off x="3114547" y="488317"/>
            <a:ext cx="2622575" cy="1080775"/>
          </a:xfrm>
          <a:prstGeom prst="rect">
            <a:avLst/>
          </a:prstGeom>
          <a:noFill/>
          <a:ln>
            <a:noFill/>
          </a:ln>
        </p:spPr>
      </p:pic>
      <p:sp>
        <p:nvSpPr>
          <p:cNvPr id="150" name="Google Shape;150;p26"/>
          <p:cNvSpPr txBox="1"/>
          <p:nvPr/>
        </p:nvSpPr>
        <p:spPr>
          <a:xfrm>
            <a:off x="449850" y="3032750"/>
            <a:ext cx="8390700" cy="5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FFFFFF"/>
                </a:solidFill>
                <a:latin typeface="Roboto"/>
                <a:ea typeface="Roboto"/>
                <a:cs typeface="Roboto"/>
                <a:sym typeface="Roboto"/>
              </a:rPr>
              <a:t>Click and drag the vocabulary word under the Branch of Government to which it belongs.</a:t>
            </a:r>
            <a:endParaRPr sz="1600">
              <a:solidFill>
                <a:srgbClr val="FFFFFF"/>
              </a:solidFill>
              <a:latin typeface="Roboto"/>
              <a:ea typeface="Roboto"/>
              <a:cs typeface="Roboto"/>
              <a:sym typeface="Roboto"/>
            </a:endParaRPr>
          </a:p>
        </p:txBody>
      </p:sp>
      <p:sp>
        <p:nvSpPr>
          <p:cNvPr id="151" name="Google Shape;151;p26"/>
          <p:cNvSpPr txBox="1"/>
          <p:nvPr/>
        </p:nvSpPr>
        <p:spPr>
          <a:xfrm>
            <a:off x="449850" y="3457925"/>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6"/>
          <p:cNvSpPr txBox="1"/>
          <p:nvPr/>
        </p:nvSpPr>
        <p:spPr>
          <a:xfrm>
            <a:off x="512725" y="3710075"/>
            <a:ext cx="20538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6"/>
          <p:cNvSpPr txBox="1"/>
          <p:nvPr/>
        </p:nvSpPr>
        <p:spPr>
          <a:xfrm>
            <a:off x="602250" y="3610325"/>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6"/>
          <p:cNvSpPr txBox="1"/>
          <p:nvPr/>
        </p:nvSpPr>
        <p:spPr>
          <a:xfrm>
            <a:off x="841425" y="4251150"/>
            <a:ext cx="19857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6"/>
          <p:cNvSpPr txBox="1"/>
          <p:nvPr/>
        </p:nvSpPr>
        <p:spPr>
          <a:xfrm>
            <a:off x="371825" y="3557075"/>
            <a:ext cx="2053800" cy="3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6"/>
          <p:cNvSpPr txBox="1"/>
          <p:nvPr/>
        </p:nvSpPr>
        <p:spPr>
          <a:xfrm>
            <a:off x="309850" y="3681000"/>
            <a:ext cx="24306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6"/>
          <p:cNvSpPr txBox="1"/>
          <p:nvPr/>
        </p:nvSpPr>
        <p:spPr>
          <a:xfrm>
            <a:off x="532200" y="3801238"/>
            <a:ext cx="24306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6"/>
          <p:cNvSpPr txBox="1"/>
          <p:nvPr/>
        </p:nvSpPr>
        <p:spPr>
          <a:xfrm>
            <a:off x="5824488" y="4297300"/>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HOUSE OF REPRESENTATIVES</a:t>
            </a:r>
            <a:endParaRPr/>
          </a:p>
        </p:txBody>
      </p:sp>
      <p:sp>
        <p:nvSpPr>
          <p:cNvPr id="159" name="Google Shape;159;p26"/>
          <p:cNvSpPr txBox="1"/>
          <p:nvPr/>
        </p:nvSpPr>
        <p:spPr>
          <a:xfrm>
            <a:off x="6537738" y="3710075"/>
            <a:ext cx="2119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CIRCUIT COURT</a:t>
            </a:r>
            <a:endParaRPr/>
          </a:p>
        </p:txBody>
      </p:sp>
      <p:sp>
        <p:nvSpPr>
          <p:cNvPr id="160" name="Google Shape;160;p26"/>
          <p:cNvSpPr txBox="1"/>
          <p:nvPr/>
        </p:nvSpPr>
        <p:spPr>
          <a:xfrm>
            <a:off x="687751" y="4464225"/>
            <a:ext cx="2308800" cy="50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SUPREME COURT JUSTICES</a:t>
            </a:r>
            <a:endParaRPr/>
          </a:p>
        </p:txBody>
      </p:sp>
      <p:sp>
        <p:nvSpPr>
          <p:cNvPr id="161" name="Google Shape;161;p26"/>
          <p:cNvSpPr txBox="1"/>
          <p:nvPr/>
        </p:nvSpPr>
        <p:spPr>
          <a:xfrm flipH="1" rot="10800000">
            <a:off x="3490788" y="4598247"/>
            <a:ext cx="23088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txBox="1"/>
          <p:nvPr/>
        </p:nvSpPr>
        <p:spPr>
          <a:xfrm>
            <a:off x="3429900" y="3680988"/>
            <a:ext cx="2430600" cy="2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SUPERIOR </a:t>
            </a:r>
            <a:r>
              <a:rPr lang="en"/>
              <a:t>COURT</a:t>
            </a:r>
            <a:endParaRPr/>
          </a:p>
        </p:txBody>
      </p:sp>
      <p:sp>
        <p:nvSpPr>
          <p:cNvPr id="163" name="Google Shape;163;p26"/>
          <p:cNvSpPr txBox="1"/>
          <p:nvPr/>
        </p:nvSpPr>
        <p:spPr>
          <a:xfrm>
            <a:off x="3550200" y="4618350"/>
            <a:ext cx="18729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SENATE</a:t>
            </a:r>
            <a:endParaRPr/>
          </a:p>
        </p:txBody>
      </p:sp>
      <p:sp>
        <p:nvSpPr>
          <p:cNvPr id="164" name="Google Shape;164;p26"/>
          <p:cNvSpPr txBox="1"/>
          <p:nvPr/>
        </p:nvSpPr>
        <p:spPr>
          <a:xfrm>
            <a:off x="2981250" y="4077560"/>
            <a:ext cx="3181500" cy="5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EXECUTIVE COUNCIL</a:t>
            </a:r>
            <a:endParaRPr/>
          </a:p>
        </p:txBody>
      </p:sp>
      <p:sp>
        <p:nvSpPr>
          <p:cNvPr id="165" name="Google Shape;165;p26"/>
          <p:cNvSpPr txBox="1"/>
          <p:nvPr/>
        </p:nvSpPr>
        <p:spPr>
          <a:xfrm>
            <a:off x="309850" y="4010638"/>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STATE AGENCIES</a:t>
            </a:r>
            <a:endParaRPr/>
          </a:p>
        </p:txBody>
      </p:sp>
      <p:sp>
        <p:nvSpPr>
          <p:cNvPr id="166" name="Google Shape;166;p26"/>
          <p:cNvSpPr txBox="1"/>
          <p:nvPr/>
        </p:nvSpPr>
        <p:spPr>
          <a:xfrm>
            <a:off x="156750" y="3557063"/>
            <a:ext cx="3181500" cy="3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GOVERNOR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